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693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png"/><Relationship Id="rId12" Type="http://schemas.openxmlformats.org/officeDocument/2006/relationships/image" Target="../media/image-4-12.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4.svg"/><Relationship Id="rId10" Type="http://schemas.openxmlformats.org/officeDocument/2006/relationships/image" Target="../media/image-4-10.sv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47480"/>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Digital Learning's Impact on Math</a:t>
            </a:r>
            <a:endParaRPr lang="en-US" sz="4900" dirty="0"/>
          </a:p>
        </p:txBody>
      </p:sp>
      <p:sp>
        <p:nvSpPr>
          <p:cNvPr id="4" name="Text 1"/>
          <p:cNvSpPr/>
          <p:nvPr/>
        </p:nvSpPr>
        <p:spPr>
          <a:xfrm>
            <a:off x="6280190" y="364688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 analysis of Grade 9 mathematics achievement.</a:t>
            </a:r>
            <a:endParaRPr lang="en-US" sz="1750" dirty="0"/>
          </a:p>
        </p:txBody>
      </p:sp>
      <p:sp>
        <p:nvSpPr>
          <p:cNvPr id="5" name="Text 2"/>
          <p:cNvSpPr/>
          <p:nvPr/>
        </p:nvSpPr>
        <p:spPr>
          <a:xfrm>
            <a:off x="6280190" y="426493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BY</a:t>
            </a:r>
            <a:endParaRPr lang="en-US" sz="1750" dirty="0"/>
          </a:p>
        </p:txBody>
      </p:sp>
      <p:sp>
        <p:nvSpPr>
          <p:cNvPr id="6" name="Text 3"/>
          <p:cNvSpPr/>
          <p:nvPr/>
        </p:nvSpPr>
        <p:spPr>
          <a:xfrm>
            <a:off x="6280190" y="4882991"/>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Usama Umer - MSDS25044</a:t>
            </a:r>
            <a:endParaRPr lang="en-US" sz="1750" dirty="0"/>
          </a:p>
        </p:txBody>
      </p:sp>
      <p:sp>
        <p:nvSpPr>
          <p:cNvPr id="7" name="Text 4"/>
          <p:cNvSpPr/>
          <p:nvPr/>
        </p:nvSpPr>
        <p:spPr>
          <a:xfrm>
            <a:off x="6280190" y="5489615"/>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Muhammad Ahmed - MSDS25048</a:t>
            </a:r>
            <a:endParaRPr lang="en-US" sz="1750" dirty="0"/>
          </a:p>
        </p:txBody>
      </p:sp>
      <p:sp>
        <p:nvSpPr>
          <p:cNvPr id="8" name="Text 5"/>
          <p:cNvSpPr/>
          <p:nvPr/>
        </p:nvSpPr>
        <p:spPr>
          <a:xfrm>
            <a:off x="6280190" y="6119098"/>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Saad Ali – MSDS25066</a:t>
            </a:r>
            <a:endParaRPr lang="en-US" sz="1750" dirty="0"/>
          </a:p>
        </p:txBody>
      </p:sp>
      <p:sp>
        <p:nvSpPr>
          <p:cNvPr id="9" name="Rectangle 8"/>
          <p:cNvSpPr/>
          <p:nvPr/>
        </p:nvSpPr>
        <p:spPr>
          <a:xfrm>
            <a:off x="1263015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13278" y="520898"/>
            <a:ext cx="4033599" cy="504230"/>
          </a:xfrm>
          <a:prstGeom prst="rect">
            <a:avLst/>
          </a:prstGeom>
          <a:noFill/>
          <a:ln/>
        </p:spPr>
        <p:txBody>
          <a:bodyPr wrap="none" lIns="0" tIns="0" rIns="0" bIns="0" rtlCol="0" anchor="t"/>
          <a:lstStyle/>
          <a:p>
            <a:pPr marL="0" indent="0" algn="l">
              <a:lnSpc>
                <a:spcPts val="3950"/>
              </a:lnSpc>
              <a:buNone/>
            </a:pPr>
            <a:r>
              <a:rPr lang="en-US" sz="3150" b="1" dirty="0">
                <a:solidFill>
                  <a:srgbClr val="F95F88"/>
                </a:solidFill>
                <a:latin typeface="Petrona Bold" pitchFamily="34" charset="0"/>
                <a:ea typeface="Petrona Bold" pitchFamily="34" charset="-122"/>
                <a:cs typeface="Petrona Bold" pitchFamily="34" charset="-120"/>
              </a:rPr>
              <a:t>Visualizing the Data</a:t>
            </a:r>
            <a:endParaRPr lang="en-US" sz="3150" dirty="0"/>
          </a:p>
        </p:txBody>
      </p:sp>
      <p:pic>
        <p:nvPicPr>
          <p:cNvPr id="3" name="Image 0" descr="preencoded.png"/>
          <p:cNvPicPr>
            <a:picLocks noChangeAspect="1"/>
          </p:cNvPicPr>
          <p:nvPr/>
        </p:nvPicPr>
        <p:blipFill>
          <a:blip r:embed="rId3"/>
          <a:stretch>
            <a:fillRect/>
          </a:stretch>
        </p:blipFill>
        <p:spPr>
          <a:xfrm>
            <a:off x="513278" y="1409938"/>
            <a:ext cx="4521875" cy="3866674"/>
          </a:xfrm>
          <a:prstGeom prst="rect">
            <a:avLst/>
          </a:prstGeom>
        </p:spPr>
      </p:pic>
      <p:sp>
        <p:nvSpPr>
          <p:cNvPr id="4" name="Text 1"/>
          <p:cNvSpPr/>
          <p:nvPr/>
        </p:nvSpPr>
        <p:spPr>
          <a:xfrm>
            <a:off x="6663928" y="1391602"/>
            <a:ext cx="6605349" cy="403265"/>
          </a:xfrm>
          <a:prstGeom prst="rect">
            <a:avLst/>
          </a:prstGeom>
          <a:noFill/>
          <a:ln/>
        </p:spPr>
        <p:txBody>
          <a:bodyPr wrap="none" lIns="0" tIns="0" rIns="0" bIns="0" rtlCol="0" anchor="t"/>
          <a:lstStyle/>
          <a:p>
            <a:pPr marL="0" indent="0" algn="l">
              <a:lnSpc>
                <a:spcPts val="3150"/>
              </a:lnSpc>
              <a:buNone/>
            </a:pPr>
            <a:r>
              <a:rPr lang="en-US" sz="2500" b="1" dirty="0">
                <a:solidFill>
                  <a:srgbClr val="F95F88"/>
                </a:solidFill>
                <a:latin typeface="Petrona Bold" pitchFamily="34" charset="0"/>
                <a:ea typeface="Petrona Bold" pitchFamily="34" charset="-122"/>
                <a:cs typeface="Petrona Bold" pitchFamily="34" charset="-120"/>
              </a:rPr>
              <a:t>Attendance vs Math Score Graph - Key Points</a:t>
            </a:r>
            <a:endParaRPr lang="en-US" sz="2500" dirty="0"/>
          </a:p>
        </p:txBody>
      </p:sp>
      <p:sp>
        <p:nvSpPr>
          <p:cNvPr id="5" name="Text 2"/>
          <p:cNvSpPr/>
          <p:nvPr/>
        </p:nvSpPr>
        <p:spPr>
          <a:xfrm>
            <a:off x="6663928" y="1941433"/>
            <a:ext cx="7460694" cy="234672"/>
          </a:xfrm>
          <a:prstGeom prst="rect">
            <a:avLst/>
          </a:prstGeom>
          <a:noFill/>
          <a:ln/>
        </p:spPr>
        <p:txBody>
          <a:bodyPr wrap="none" lIns="0" tIns="0" rIns="0" bIns="0" rtlCol="0" anchor="t"/>
          <a:lstStyle/>
          <a:p>
            <a:pPr marL="0" indent="0" algn="l">
              <a:lnSpc>
                <a:spcPts val="1800"/>
              </a:lnSpc>
              <a:buNone/>
            </a:pPr>
            <a:r>
              <a:rPr lang="en-US" sz="1150" b="1" dirty="0">
                <a:solidFill>
                  <a:srgbClr val="272525"/>
                </a:solidFill>
                <a:latin typeface="Inter" pitchFamily="34" charset="0"/>
                <a:ea typeface="Inter" pitchFamily="34" charset="-122"/>
                <a:cs typeface="Inter" pitchFamily="34" charset="-120"/>
              </a:rPr>
              <a:t>What the graph shows:</a:t>
            </a:r>
            <a:endParaRPr lang="en-US" sz="1150" dirty="0"/>
          </a:p>
        </p:txBody>
      </p:sp>
      <p:sp>
        <p:nvSpPr>
          <p:cNvPr id="6" name="Text 3"/>
          <p:cNvSpPr/>
          <p:nvPr/>
        </p:nvSpPr>
        <p:spPr>
          <a:xfrm>
            <a:off x="6663928" y="2308027"/>
            <a:ext cx="7460694" cy="234672"/>
          </a:xfrm>
          <a:prstGeom prst="rect">
            <a:avLst/>
          </a:prstGeom>
          <a:noFill/>
          <a:ln/>
        </p:spPr>
        <p:txBody>
          <a:bodyPr wrap="none" lIns="0" tIns="0" rIns="0" bIns="0" rtlCol="0" anchor="t"/>
          <a:lstStyle/>
          <a:p>
            <a:pPr marL="342900" indent="-342900" algn="l">
              <a:lnSpc>
                <a:spcPts val="1800"/>
              </a:lnSpc>
              <a:buSzPct val="100000"/>
              <a:buChar char="•"/>
            </a:pPr>
            <a:r>
              <a:rPr lang="en-US" sz="1150" dirty="0">
                <a:solidFill>
                  <a:srgbClr val="272525"/>
                </a:solidFill>
                <a:latin typeface="Inter" pitchFamily="34" charset="0"/>
                <a:ea typeface="Inter" pitchFamily="34" charset="-122"/>
                <a:cs typeface="Inter" pitchFamily="34" charset="-120"/>
              </a:rPr>
              <a:t>Each dot represents one student</a:t>
            </a:r>
            <a:endParaRPr lang="en-US" sz="1150" dirty="0"/>
          </a:p>
        </p:txBody>
      </p:sp>
      <p:sp>
        <p:nvSpPr>
          <p:cNvPr id="7" name="Text 4"/>
          <p:cNvSpPr/>
          <p:nvPr/>
        </p:nvSpPr>
        <p:spPr>
          <a:xfrm>
            <a:off x="6663928" y="2594015"/>
            <a:ext cx="7460694" cy="234672"/>
          </a:xfrm>
          <a:prstGeom prst="rect">
            <a:avLst/>
          </a:prstGeom>
          <a:noFill/>
          <a:ln/>
        </p:spPr>
        <p:txBody>
          <a:bodyPr wrap="none" lIns="0" tIns="0" rIns="0" bIns="0" rtlCol="0" anchor="t"/>
          <a:lstStyle/>
          <a:p>
            <a:pPr marL="342900" indent="-342900" algn="l">
              <a:lnSpc>
                <a:spcPts val="1800"/>
              </a:lnSpc>
              <a:buSzPct val="100000"/>
              <a:buChar char="•"/>
            </a:pPr>
            <a:r>
              <a:rPr lang="en-US" sz="1150" dirty="0">
                <a:solidFill>
                  <a:srgbClr val="272525"/>
                </a:solidFill>
                <a:latin typeface="Inter" pitchFamily="34" charset="0"/>
                <a:ea typeface="Inter" pitchFamily="34" charset="-122"/>
                <a:cs typeface="Inter" pitchFamily="34" charset="-120"/>
              </a:rPr>
              <a:t>Blue dots = Digital group students</a:t>
            </a:r>
            <a:endParaRPr lang="en-US" sz="1150" dirty="0"/>
          </a:p>
        </p:txBody>
      </p:sp>
      <p:sp>
        <p:nvSpPr>
          <p:cNvPr id="8" name="Text 5"/>
          <p:cNvSpPr/>
          <p:nvPr/>
        </p:nvSpPr>
        <p:spPr>
          <a:xfrm>
            <a:off x="6663928" y="2880003"/>
            <a:ext cx="7460694" cy="234672"/>
          </a:xfrm>
          <a:prstGeom prst="rect">
            <a:avLst/>
          </a:prstGeom>
          <a:noFill/>
          <a:ln/>
        </p:spPr>
        <p:txBody>
          <a:bodyPr wrap="none" lIns="0" tIns="0" rIns="0" bIns="0" rtlCol="0" anchor="t"/>
          <a:lstStyle/>
          <a:p>
            <a:pPr marL="342900" indent="-342900" algn="l">
              <a:lnSpc>
                <a:spcPts val="1800"/>
              </a:lnSpc>
              <a:buSzPct val="100000"/>
              <a:buChar char="•"/>
            </a:pPr>
            <a:r>
              <a:rPr lang="en-US" sz="1150" dirty="0">
                <a:solidFill>
                  <a:srgbClr val="272525"/>
                </a:solidFill>
                <a:latin typeface="Inter" pitchFamily="34" charset="0"/>
                <a:ea typeface="Inter" pitchFamily="34" charset="-122"/>
                <a:cs typeface="Inter" pitchFamily="34" charset="-120"/>
              </a:rPr>
              <a:t>Red dots = Conventional group students</a:t>
            </a:r>
            <a:endParaRPr lang="en-US" sz="1150" dirty="0"/>
          </a:p>
        </p:txBody>
      </p:sp>
      <p:sp>
        <p:nvSpPr>
          <p:cNvPr id="9" name="Text 6"/>
          <p:cNvSpPr/>
          <p:nvPr/>
        </p:nvSpPr>
        <p:spPr>
          <a:xfrm>
            <a:off x="6663928" y="3165991"/>
            <a:ext cx="7460694" cy="234672"/>
          </a:xfrm>
          <a:prstGeom prst="rect">
            <a:avLst/>
          </a:prstGeom>
          <a:noFill/>
          <a:ln/>
        </p:spPr>
        <p:txBody>
          <a:bodyPr wrap="none" lIns="0" tIns="0" rIns="0" bIns="0" rtlCol="0" anchor="t"/>
          <a:lstStyle/>
          <a:p>
            <a:pPr marL="342900" indent="-342900" algn="l">
              <a:lnSpc>
                <a:spcPts val="1800"/>
              </a:lnSpc>
              <a:buSzPct val="100000"/>
              <a:buChar char="•"/>
            </a:pPr>
            <a:r>
              <a:rPr lang="en-US" sz="1150" dirty="0">
                <a:solidFill>
                  <a:srgbClr val="272525"/>
                </a:solidFill>
                <a:latin typeface="Inter" pitchFamily="34" charset="0"/>
                <a:ea typeface="Inter" pitchFamily="34" charset="-122"/>
                <a:cs typeface="Inter" pitchFamily="34" charset="-120"/>
              </a:rPr>
              <a:t>X-axis = Attendance percentage (80-100%)</a:t>
            </a:r>
            <a:endParaRPr lang="en-US" sz="1150" dirty="0"/>
          </a:p>
        </p:txBody>
      </p:sp>
      <p:sp>
        <p:nvSpPr>
          <p:cNvPr id="10" name="Text 7"/>
          <p:cNvSpPr/>
          <p:nvPr/>
        </p:nvSpPr>
        <p:spPr>
          <a:xfrm>
            <a:off x="6663928" y="3451979"/>
            <a:ext cx="7460694" cy="234672"/>
          </a:xfrm>
          <a:prstGeom prst="rect">
            <a:avLst/>
          </a:prstGeom>
          <a:noFill/>
          <a:ln/>
        </p:spPr>
        <p:txBody>
          <a:bodyPr wrap="none" lIns="0" tIns="0" rIns="0" bIns="0" rtlCol="0" anchor="t"/>
          <a:lstStyle/>
          <a:p>
            <a:pPr marL="342900" indent="-342900" algn="l">
              <a:lnSpc>
                <a:spcPts val="1800"/>
              </a:lnSpc>
              <a:buSzPct val="100000"/>
              <a:buChar char="•"/>
            </a:pPr>
            <a:r>
              <a:rPr lang="en-US" sz="1150" dirty="0">
                <a:solidFill>
                  <a:srgbClr val="272525"/>
                </a:solidFill>
                <a:latin typeface="Inter" pitchFamily="34" charset="0"/>
                <a:ea typeface="Inter" pitchFamily="34" charset="-122"/>
                <a:cs typeface="Inter" pitchFamily="34" charset="-120"/>
              </a:rPr>
              <a:t>Y-axis = Math scores (60-95)</a:t>
            </a:r>
            <a:endParaRPr lang="en-US" sz="1150" dirty="0"/>
          </a:p>
        </p:txBody>
      </p:sp>
      <p:sp>
        <p:nvSpPr>
          <p:cNvPr id="11" name="Text 8"/>
          <p:cNvSpPr/>
          <p:nvPr/>
        </p:nvSpPr>
        <p:spPr>
          <a:xfrm>
            <a:off x="6663928" y="3818573"/>
            <a:ext cx="7460694" cy="234672"/>
          </a:xfrm>
          <a:prstGeom prst="rect">
            <a:avLst/>
          </a:prstGeom>
          <a:noFill/>
          <a:ln/>
        </p:spPr>
        <p:txBody>
          <a:bodyPr wrap="none" lIns="0" tIns="0" rIns="0" bIns="0" rtlCol="0" anchor="t"/>
          <a:lstStyle/>
          <a:p>
            <a:pPr marL="0" indent="0" algn="l">
              <a:lnSpc>
                <a:spcPts val="1800"/>
              </a:lnSpc>
              <a:buNone/>
            </a:pPr>
            <a:r>
              <a:rPr lang="en-US" sz="1150" b="1" dirty="0">
                <a:solidFill>
                  <a:srgbClr val="272525"/>
                </a:solidFill>
                <a:latin typeface="Inter" pitchFamily="34" charset="0"/>
                <a:ea typeface="Inter" pitchFamily="34" charset="-122"/>
                <a:cs typeface="Inter" pitchFamily="34" charset="-120"/>
              </a:rPr>
              <a:t>Key findings:</a:t>
            </a:r>
            <a:endParaRPr lang="en-US" sz="1150" dirty="0"/>
          </a:p>
        </p:txBody>
      </p:sp>
      <p:sp>
        <p:nvSpPr>
          <p:cNvPr id="12" name="Text 9"/>
          <p:cNvSpPr/>
          <p:nvPr/>
        </p:nvSpPr>
        <p:spPr>
          <a:xfrm>
            <a:off x="6663928" y="4185166"/>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a:pPr>
            <a:r>
              <a:rPr lang="en-US" sz="1150" b="1" dirty="0">
                <a:solidFill>
                  <a:srgbClr val="272525"/>
                </a:solidFill>
                <a:latin typeface="Inter" pitchFamily="34" charset="0"/>
                <a:ea typeface="Inter" pitchFamily="34" charset="-122"/>
                <a:cs typeface="Inter" pitchFamily="34" charset="-120"/>
              </a:rPr>
              <a:t>No clear correlation</a:t>
            </a:r>
            <a:r>
              <a:rPr lang="en-US" sz="1150" dirty="0">
                <a:solidFill>
                  <a:srgbClr val="272525"/>
                </a:solidFill>
                <a:latin typeface="Inter" pitchFamily="34" charset="0"/>
                <a:ea typeface="Inter" pitchFamily="34" charset="-122"/>
                <a:cs typeface="Inter" pitchFamily="34" charset="-120"/>
              </a:rPr>
              <a:t>: Attendance does NOT strongly predict math scores in either group—students with similar attendance show widely varying performance</a:t>
            </a:r>
            <a:endParaRPr lang="en-US" sz="1150" dirty="0"/>
          </a:p>
        </p:txBody>
      </p:sp>
      <p:sp>
        <p:nvSpPr>
          <p:cNvPr id="13" name="Text 10"/>
          <p:cNvSpPr/>
          <p:nvPr/>
        </p:nvSpPr>
        <p:spPr>
          <a:xfrm>
            <a:off x="6663928" y="4705826"/>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startAt="2"/>
            </a:pPr>
            <a:r>
              <a:rPr lang="en-US" sz="1150" b="1" dirty="0">
                <a:solidFill>
                  <a:srgbClr val="272525"/>
                </a:solidFill>
                <a:latin typeface="Inter" pitchFamily="34" charset="0"/>
                <a:ea typeface="Inter" pitchFamily="34" charset="-122"/>
                <a:cs typeface="Inter" pitchFamily="34" charset="-120"/>
              </a:rPr>
              <a:t>Digital group clusters higher</a:t>
            </a:r>
            <a:r>
              <a:rPr lang="en-US" sz="1150" dirty="0">
                <a:solidFill>
                  <a:srgbClr val="272525"/>
                </a:solidFill>
                <a:latin typeface="Inter" pitchFamily="34" charset="0"/>
                <a:ea typeface="Inter" pitchFamily="34" charset="-122"/>
                <a:cs typeface="Inter" pitchFamily="34" charset="-120"/>
              </a:rPr>
              <a:t>: Blue dots concentrate in the 75-95 score range, while red dots cluster in the 65-85 range, confirming Digital's superior performance</a:t>
            </a:r>
            <a:endParaRPr lang="en-US" sz="1150" dirty="0"/>
          </a:p>
        </p:txBody>
      </p:sp>
      <p:sp>
        <p:nvSpPr>
          <p:cNvPr id="14" name="Text 11"/>
          <p:cNvSpPr/>
          <p:nvPr/>
        </p:nvSpPr>
        <p:spPr>
          <a:xfrm>
            <a:off x="6663928" y="5226487"/>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startAt="3"/>
            </a:pPr>
            <a:r>
              <a:rPr lang="en-US" sz="1150" b="1" dirty="0">
                <a:solidFill>
                  <a:srgbClr val="272525"/>
                </a:solidFill>
                <a:latin typeface="Inter" pitchFamily="34" charset="0"/>
                <a:ea typeface="Inter" pitchFamily="34" charset="-122"/>
                <a:cs typeface="Inter" pitchFamily="34" charset="-120"/>
              </a:rPr>
              <a:t>Both groups have similar attendance</a:t>
            </a:r>
            <a:r>
              <a:rPr lang="en-US" sz="1150" dirty="0">
                <a:solidFill>
                  <a:srgbClr val="272525"/>
                </a:solidFill>
                <a:latin typeface="Inter" pitchFamily="34" charset="0"/>
                <a:ea typeface="Inter" pitchFamily="34" charset="-122"/>
                <a:cs typeface="Inter" pitchFamily="34" charset="-120"/>
              </a:rPr>
              <a:t>: Students from both methods attend at comparable rates (mostly 85-100%), so attendance differences don't explain the performance gap</a:t>
            </a:r>
            <a:endParaRPr lang="en-US" sz="1150" dirty="0"/>
          </a:p>
        </p:txBody>
      </p:sp>
      <p:sp>
        <p:nvSpPr>
          <p:cNvPr id="15" name="Text 12"/>
          <p:cNvSpPr/>
          <p:nvPr/>
        </p:nvSpPr>
        <p:spPr>
          <a:xfrm>
            <a:off x="6663928" y="5747147"/>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startAt="4"/>
            </a:pPr>
            <a:r>
              <a:rPr lang="en-US" sz="1150" b="1" dirty="0">
                <a:solidFill>
                  <a:srgbClr val="272525"/>
                </a:solidFill>
                <a:latin typeface="Inter" pitchFamily="34" charset="0"/>
                <a:ea typeface="Inter" pitchFamily="34" charset="-122"/>
                <a:cs typeface="Inter" pitchFamily="34" charset="-120"/>
              </a:rPr>
              <a:t>Wide score variation at high attendance</a:t>
            </a:r>
            <a:r>
              <a:rPr lang="en-US" sz="1150" dirty="0">
                <a:solidFill>
                  <a:srgbClr val="272525"/>
                </a:solidFill>
                <a:latin typeface="Inter" pitchFamily="34" charset="0"/>
                <a:ea typeface="Inter" pitchFamily="34" charset="-122"/>
                <a:cs typeface="Inter" pitchFamily="34" charset="-120"/>
              </a:rPr>
              <a:t>: Even among students with 95%+ attendance, math scores vary dramatically (from 70 to 95), suggesting attendance alone doesn't guarantee success</a:t>
            </a:r>
            <a:endParaRPr lang="en-US" sz="1150" dirty="0"/>
          </a:p>
        </p:txBody>
      </p:sp>
      <p:sp>
        <p:nvSpPr>
          <p:cNvPr id="16" name="Text 13"/>
          <p:cNvSpPr/>
          <p:nvPr/>
        </p:nvSpPr>
        <p:spPr>
          <a:xfrm>
            <a:off x="6663928" y="6267807"/>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startAt="5"/>
            </a:pPr>
            <a:r>
              <a:rPr lang="en-US" sz="1150" b="1" dirty="0">
                <a:solidFill>
                  <a:srgbClr val="272525"/>
                </a:solidFill>
                <a:latin typeface="Inter" pitchFamily="34" charset="0"/>
                <a:ea typeface="Inter" pitchFamily="34" charset="-122"/>
                <a:cs typeface="Inter" pitchFamily="34" charset="-120"/>
              </a:rPr>
              <a:t>Implication</a:t>
            </a:r>
            <a:r>
              <a:rPr lang="en-US" sz="1150" dirty="0">
                <a:solidFill>
                  <a:srgbClr val="272525"/>
                </a:solidFill>
                <a:latin typeface="Inter" pitchFamily="34" charset="0"/>
                <a:ea typeface="Inter" pitchFamily="34" charset="-122"/>
                <a:cs typeface="Inter" pitchFamily="34" charset="-120"/>
              </a:rPr>
              <a:t>: The Digital method's effectiveness isn't due to better attendance—it's the </a:t>
            </a:r>
            <a:r>
              <a:rPr lang="en-US" sz="1150" b="1" dirty="0">
                <a:solidFill>
                  <a:srgbClr val="272525"/>
                </a:solidFill>
                <a:latin typeface="Inter" pitchFamily="34" charset="0"/>
                <a:ea typeface="Inter" pitchFamily="34" charset="-122"/>
                <a:cs typeface="Inter" pitchFamily="34" charset="-120"/>
              </a:rPr>
              <a:t>quality of the learning approach itself</a:t>
            </a:r>
            <a:r>
              <a:rPr lang="en-US" sz="1150" dirty="0">
                <a:solidFill>
                  <a:srgbClr val="272525"/>
                </a:solidFill>
                <a:latin typeface="Inter" pitchFamily="34" charset="0"/>
                <a:ea typeface="Inter" pitchFamily="34" charset="-122"/>
                <a:cs typeface="Inter" pitchFamily="34" charset="-120"/>
              </a:rPr>
              <a:t> that drives higher achievement</a:t>
            </a:r>
            <a:endParaRPr lang="en-US" sz="1150" dirty="0"/>
          </a:p>
        </p:txBody>
      </p:sp>
      <p:sp>
        <p:nvSpPr>
          <p:cNvPr id="17" name="Text 14"/>
          <p:cNvSpPr/>
          <p:nvPr/>
        </p:nvSpPr>
        <p:spPr>
          <a:xfrm>
            <a:off x="6663928" y="6788468"/>
            <a:ext cx="7460694" cy="469344"/>
          </a:xfrm>
          <a:prstGeom prst="rect">
            <a:avLst/>
          </a:prstGeom>
          <a:noFill/>
          <a:ln/>
        </p:spPr>
        <p:txBody>
          <a:bodyPr wrap="square" lIns="0" tIns="0" rIns="0" bIns="0" rtlCol="0" anchor="t"/>
          <a:lstStyle/>
          <a:p>
            <a:pPr marL="342900" indent="-342900" algn="l">
              <a:lnSpc>
                <a:spcPts val="1800"/>
              </a:lnSpc>
              <a:buSzPct val="100000"/>
              <a:buFont typeface="+mj-lt"/>
              <a:buAutoNum type="arabicPeriod" startAt="6"/>
            </a:pPr>
            <a:r>
              <a:rPr lang="en-US" sz="1150" b="1" dirty="0">
                <a:solidFill>
                  <a:srgbClr val="272525"/>
                </a:solidFill>
                <a:latin typeface="Inter" pitchFamily="34" charset="0"/>
                <a:ea typeface="Inter" pitchFamily="34" charset="-122"/>
                <a:cs typeface="Inter" pitchFamily="34" charset="-120"/>
              </a:rPr>
              <a:t>Practical insight</a:t>
            </a:r>
            <a:r>
              <a:rPr lang="en-US" sz="1150" dirty="0">
                <a:solidFill>
                  <a:srgbClr val="272525"/>
                </a:solidFill>
                <a:latin typeface="Inter" pitchFamily="34" charset="0"/>
                <a:ea typeface="Inter" pitchFamily="34" charset="-122"/>
                <a:cs typeface="Inter" pitchFamily="34" charset="-120"/>
              </a:rPr>
              <a:t>: Simply increasing attendance won't close the performance gap; the teaching method matters more</a:t>
            </a:r>
            <a:endParaRPr lang="en-US" sz="1150" dirty="0"/>
          </a:p>
        </p:txBody>
      </p:sp>
      <p:sp>
        <p:nvSpPr>
          <p:cNvPr id="18" name="Text 15"/>
          <p:cNvSpPr/>
          <p:nvPr/>
        </p:nvSpPr>
        <p:spPr>
          <a:xfrm>
            <a:off x="513278" y="7474029"/>
            <a:ext cx="13603843" cy="234672"/>
          </a:xfrm>
          <a:prstGeom prst="rect">
            <a:avLst/>
          </a:prstGeom>
          <a:noFill/>
          <a:ln/>
        </p:spPr>
        <p:txBody>
          <a:bodyPr wrap="none" lIns="0" tIns="0" rIns="0" bIns="0" rtlCol="0" anchor="t"/>
          <a:lstStyle/>
          <a:p>
            <a:pPr marL="0" indent="0" algn="l">
              <a:lnSpc>
                <a:spcPts val="1800"/>
              </a:lnSpc>
              <a:buNone/>
            </a:pPr>
            <a:endParaRPr lang="en-US" sz="1150" dirty="0"/>
          </a:p>
        </p:txBody>
      </p:sp>
      <p:sp>
        <p:nvSpPr>
          <p:cNvPr id="19" name="Rectangle 18"/>
          <p:cNvSpPr/>
          <p:nvPr/>
        </p:nvSpPr>
        <p:spPr>
          <a:xfrm>
            <a:off x="1263015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64701" y="470178"/>
            <a:ext cx="3651290" cy="456367"/>
          </a:xfrm>
          <a:prstGeom prst="rect">
            <a:avLst/>
          </a:prstGeom>
          <a:noFill/>
          <a:ln/>
        </p:spPr>
        <p:txBody>
          <a:bodyPr wrap="none" lIns="0" tIns="0" rIns="0" bIns="0" rtlCol="0" anchor="t"/>
          <a:lstStyle/>
          <a:p>
            <a:pPr marL="0" indent="0" algn="l">
              <a:lnSpc>
                <a:spcPts val="3550"/>
              </a:lnSpc>
              <a:buNone/>
            </a:pPr>
            <a:r>
              <a:rPr lang="en-US" sz="2850" b="1" dirty="0">
                <a:solidFill>
                  <a:srgbClr val="F95F88"/>
                </a:solidFill>
                <a:latin typeface="Petrona Bold" pitchFamily="34" charset="0"/>
                <a:ea typeface="Petrona Bold" pitchFamily="34" charset="-122"/>
                <a:cs typeface="Petrona Bold" pitchFamily="34" charset="-120"/>
              </a:rPr>
              <a:t>Visualizing the Data</a:t>
            </a:r>
            <a:endParaRPr lang="en-US" sz="2850" dirty="0"/>
          </a:p>
        </p:txBody>
      </p:sp>
      <p:pic>
        <p:nvPicPr>
          <p:cNvPr id="3" name="Image 0" descr="preencoded.png"/>
          <p:cNvPicPr>
            <a:picLocks noChangeAspect="1"/>
          </p:cNvPicPr>
          <p:nvPr/>
        </p:nvPicPr>
        <p:blipFill>
          <a:blip r:embed="rId3"/>
          <a:stretch>
            <a:fillRect/>
          </a:stretch>
        </p:blipFill>
        <p:spPr>
          <a:xfrm>
            <a:off x="464701" y="1274921"/>
            <a:ext cx="3170039" cy="2697004"/>
          </a:xfrm>
          <a:prstGeom prst="rect">
            <a:avLst/>
          </a:prstGeom>
        </p:spPr>
      </p:pic>
      <p:sp>
        <p:nvSpPr>
          <p:cNvPr id="4" name="Text 1"/>
          <p:cNvSpPr/>
          <p:nvPr/>
        </p:nvSpPr>
        <p:spPr>
          <a:xfrm>
            <a:off x="7204234" y="1258372"/>
            <a:ext cx="5586293" cy="365046"/>
          </a:xfrm>
          <a:prstGeom prst="rect">
            <a:avLst/>
          </a:prstGeom>
          <a:noFill/>
          <a:ln/>
        </p:spPr>
        <p:txBody>
          <a:bodyPr wrap="none" lIns="0" tIns="0" rIns="0" bIns="0" rtlCol="0" anchor="t"/>
          <a:lstStyle/>
          <a:p>
            <a:pPr marL="0" indent="0" algn="l">
              <a:lnSpc>
                <a:spcPts val="2850"/>
              </a:lnSpc>
              <a:buNone/>
            </a:pPr>
            <a:r>
              <a:rPr lang="en-US" sz="2300" b="1" dirty="0">
                <a:solidFill>
                  <a:srgbClr val="F95F88"/>
                </a:solidFill>
                <a:latin typeface="Petrona Bold" pitchFamily="34" charset="0"/>
                <a:ea typeface="Petrona Bold" pitchFamily="34" charset="-122"/>
                <a:cs typeface="Petrona Bold" pitchFamily="34" charset="-120"/>
              </a:rPr>
              <a:t>Distribution of Math Scores - Explanation</a:t>
            </a:r>
            <a:endParaRPr lang="en-US" sz="2300" dirty="0"/>
          </a:p>
        </p:txBody>
      </p:sp>
      <p:sp>
        <p:nvSpPr>
          <p:cNvPr id="5" name="Text 2"/>
          <p:cNvSpPr/>
          <p:nvPr/>
        </p:nvSpPr>
        <p:spPr>
          <a:xfrm>
            <a:off x="7204234" y="1756172"/>
            <a:ext cx="6968966" cy="212408"/>
          </a:xfrm>
          <a:prstGeom prst="rect">
            <a:avLst/>
          </a:prstGeom>
          <a:noFill/>
          <a:ln/>
        </p:spPr>
        <p:txBody>
          <a:bodyPr wrap="none" lIns="0" tIns="0" rIns="0" bIns="0" rtlCol="0" anchor="t"/>
          <a:lstStyle/>
          <a:p>
            <a:pPr marL="0" indent="0" algn="l">
              <a:lnSpc>
                <a:spcPts val="1650"/>
              </a:lnSpc>
              <a:buNone/>
            </a:pPr>
            <a:r>
              <a:rPr lang="en-US" sz="1000" b="1" dirty="0">
                <a:solidFill>
                  <a:srgbClr val="272525"/>
                </a:solidFill>
                <a:latin typeface="Inter" pitchFamily="34" charset="0"/>
                <a:ea typeface="Inter" pitchFamily="34" charset="-122"/>
                <a:cs typeface="Inter" pitchFamily="34" charset="-120"/>
              </a:rPr>
              <a:t>What the graph shows:</a:t>
            </a:r>
            <a:endParaRPr lang="en-US" sz="1000" dirty="0"/>
          </a:p>
        </p:txBody>
      </p:sp>
      <p:sp>
        <p:nvSpPr>
          <p:cNvPr id="6" name="Text 3"/>
          <p:cNvSpPr/>
          <p:nvPr/>
        </p:nvSpPr>
        <p:spPr>
          <a:xfrm>
            <a:off x="7204234" y="2087999"/>
            <a:ext cx="6968966" cy="424815"/>
          </a:xfrm>
          <a:prstGeom prst="rect">
            <a:avLst/>
          </a:prstGeom>
          <a:noFill/>
          <a:ln/>
        </p:spPr>
        <p:txBody>
          <a:bodyPr wrap="square" lIns="0" tIns="0" rIns="0" bIns="0" rtlCol="0" anchor="t"/>
          <a:lstStyle/>
          <a:p>
            <a:pPr marL="342900" indent="-342900" algn="l">
              <a:lnSpc>
                <a:spcPts val="1650"/>
              </a:lnSpc>
              <a:buSzPct val="100000"/>
              <a:buChar char="•"/>
            </a:pPr>
            <a:r>
              <a:rPr lang="en-US" sz="1000" dirty="0">
                <a:solidFill>
                  <a:srgbClr val="272525"/>
                </a:solidFill>
                <a:latin typeface="Inter" pitchFamily="34" charset="0"/>
                <a:ea typeface="Inter" pitchFamily="34" charset="-122"/>
                <a:cs typeface="Inter" pitchFamily="34" charset="-120"/>
              </a:rPr>
              <a:t>Overlapping histograms comparing score distributions between Digital (pink/salmon) and Conventional (blue/purple) groups</a:t>
            </a:r>
            <a:endParaRPr lang="en-US" sz="1000" dirty="0"/>
          </a:p>
        </p:txBody>
      </p:sp>
      <p:sp>
        <p:nvSpPr>
          <p:cNvPr id="7" name="Text 4"/>
          <p:cNvSpPr/>
          <p:nvPr/>
        </p:nvSpPr>
        <p:spPr>
          <a:xfrm>
            <a:off x="7204234" y="2559248"/>
            <a:ext cx="696896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72525"/>
                </a:solidFill>
                <a:latin typeface="Inter" pitchFamily="34" charset="0"/>
                <a:ea typeface="Inter" pitchFamily="34" charset="-122"/>
                <a:cs typeface="Inter" pitchFamily="34" charset="-120"/>
              </a:rPr>
              <a:t>Black curve = theoretical normal distribution overlay</a:t>
            </a:r>
            <a:endParaRPr lang="en-US" sz="1000" dirty="0"/>
          </a:p>
        </p:txBody>
      </p:sp>
      <p:sp>
        <p:nvSpPr>
          <p:cNvPr id="8" name="Text 5"/>
          <p:cNvSpPr/>
          <p:nvPr/>
        </p:nvSpPr>
        <p:spPr>
          <a:xfrm>
            <a:off x="7204234" y="2818090"/>
            <a:ext cx="696896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72525"/>
                </a:solidFill>
                <a:latin typeface="Inter" pitchFamily="34" charset="0"/>
                <a:ea typeface="Inter" pitchFamily="34" charset="-122"/>
                <a:cs typeface="Inter" pitchFamily="34" charset="-120"/>
              </a:rPr>
              <a:t>X-axis = Math scores (60-90)</a:t>
            </a:r>
            <a:endParaRPr lang="en-US" sz="1000" dirty="0"/>
          </a:p>
        </p:txBody>
      </p:sp>
      <p:sp>
        <p:nvSpPr>
          <p:cNvPr id="9" name="Text 6"/>
          <p:cNvSpPr/>
          <p:nvPr/>
        </p:nvSpPr>
        <p:spPr>
          <a:xfrm>
            <a:off x="7204234" y="3076932"/>
            <a:ext cx="6968966" cy="212408"/>
          </a:xfrm>
          <a:prstGeom prst="rect">
            <a:avLst/>
          </a:prstGeom>
          <a:noFill/>
          <a:ln/>
        </p:spPr>
        <p:txBody>
          <a:bodyPr wrap="none" lIns="0" tIns="0" rIns="0" bIns="0" rtlCol="0" anchor="t"/>
          <a:lstStyle/>
          <a:p>
            <a:pPr marL="342900" indent="-342900" algn="l">
              <a:lnSpc>
                <a:spcPts val="1650"/>
              </a:lnSpc>
              <a:buSzPct val="100000"/>
              <a:buChar char="•"/>
            </a:pPr>
            <a:r>
              <a:rPr lang="en-US" sz="1000" dirty="0">
                <a:solidFill>
                  <a:srgbClr val="272525"/>
                </a:solidFill>
                <a:latin typeface="Inter" pitchFamily="34" charset="0"/>
                <a:ea typeface="Inter" pitchFamily="34" charset="-122"/>
                <a:cs typeface="Inter" pitchFamily="34" charset="-120"/>
              </a:rPr>
              <a:t>Y-axis = Frequency (number of students)</a:t>
            </a:r>
            <a:endParaRPr lang="en-US" sz="1000" dirty="0"/>
          </a:p>
        </p:txBody>
      </p:sp>
      <p:sp>
        <p:nvSpPr>
          <p:cNvPr id="10" name="Text 7"/>
          <p:cNvSpPr/>
          <p:nvPr/>
        </p:nvSpPr>
        <p:spPr>
          <a:xfrm>
            <a:off x="7204234" y="3408759"/>
            <a:ext cx="6968966" cy="212408"/>
          </a:xfrm>
          <a:prstGeom prst="rect">
            <a:avLst/>
          </a:prstGeom>
          <a:noFill/>
          <a:ln/>
        </p:spPr>
        <p:txBody>
          <a:bodyPr wrap="none" lIns="0" tIns="0" rIns="0" bIns="0" rtlCol="0" anchor="t"/>
          <a:lstStyle/>
          <a:p>
            <a:pPr marL="0" indent="0" algn="l">
              <a:lnSpc>
                <a:spcPts val="1650"/>
              </a:lnSpc>
              <a:buNone/>
            </a:pPr>
            <a:r>
              <a:rPr lang="en-US" sz="1000" b="1" dirty="0">
                <a:solidFill>
                  <a:srgbClr val="272525"/>
                </a:solidFill>
                <a:latin typeface="Inter" pitchFamily="34" charset="0"/>
                <a:ea typeface="Inter" pitchFamily="34" charset="-122"/>
                <a:cs typeface="Inter" pitchFamily="34" charset="-120"/>
              </a:rPr>
              <a:t>Key observations:</a:t>
            </a:r>
            <a:endParaRPr lang="en-US" sz="1000" dirty="0"/>
          </a:p>
        </p:txBody>
      </p:sp>
      <p:sp>
        <p:nvSpPr>
          <p:cNvPr id="11" name="Text 8"/>
          <p:cNvSpPr/>
          <p:nvPr/>
        </p:nvSpPr>
        <p:spPr>
          <a:xfrm>
            <a:off x="7204234" y="3740587"/>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a:pPr>
            <a:r>
              <a:rPr lang="en-US" sz="1000" b="1" dirty="0">
                <a:solidFill>
                  <a:srgbClr val="272525"/>
                </a:solidFill>
                <a:latin typeface="Inter" pitchFamily="34" charset="0"/>
                <a:ea typeface="Inter" pitchFamily="34" charset="-122"/>
                <a:cs typeface="Inter" pitchFamily="34" charset="-120"/>
              </a:rPr>
              <a:t>Digital group (pink) centers around 80-82</a:t>
            </a:r>
            <a:r>
              <a:rPr lang="en-US" sz="1000" dirty="0">
                <a:solidFill>
                  <a:srgbClr val="272525"/>
                </a:solidFill>
                <a:latin typeface="Inter" pitchFamily="34" charset="0"/>
                <a:ea typeface="Inter" pitchFamily="34" charset="-122"/>
                <a:cs typeface="Inter" pitchFamily="34" charset="-120"/>
              </a:rPr>
              <a:t>: The peak frequency shows most Digital students scored in this higher range</a:t>
            </a:r>
            <a:endParaRPr lang="en-US" sz="1000" dirty="0"/>
          </a:p>
        </p:txBody>
      </p:sp>
      <p:sp>
        <p:nvSpPr>
          <p:cNvPr id="12" name="Text 9"/>
          <p:cNvSpPr/>
          <p:nvPr/>
        </p:nvSpPr>
        <p:spPr>
          <a:xfrm>
            <a:off x="7204234" y="4211836"/>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startAt="2"/>
            </a:pPr>
            <a:r>
              <a:rPr lang="en-US" sz="1000" b="1" dirty="0">
                <a:solidFill>
                  <a:srgbClr val="272525"/>
                </a:solidFill>
                <a:latin typeface="Inter" pitchFamily="34" charset="0"/>
                <a:ea typeface="Inter" pitchFamily="34" charset="-122"/>
                <a:cs typeface="Inter" pitchFamily="34" charset="-120"/>
              </a:rPr>
              <a:t>Conventional group (blue) centers around 74-76</a:t>
            </a:r>
            <a:r>
              <a:rPr lang="en-US" sz="1000" dirty="0">
                <a:solidFill>
                  <a:srgbClr val="272525"/>
                </a:solidFill>
                <a:latin typeface="Inter" pitchFamily="34" charset="0"/>
                <a:ea typeface="Inter" pitchFamily="34" charset="-122"/>
                <a:cs typeface="Inter" pitchFamily="34" charset="-120"/>
              </a:rPr>
              <a:t>: The peak is shifted left, indicating lower average performance</a:t>
            </a:r>
            <a:endParaRPr lang="en-US" sz="1000" dirty="0"/>
          </a:p>
        </p:txBody>
      </p:sp>
      <p:sp>
        <p:nvSpPr>
          <p:cNvPr id="13" name="Text 10"/>
          <p:cNvSpPr/>
          <p:nvPr/>
        </p:nvSpPr>
        <p:spPr>
          <a:xfrm>
            <a:off x="7204234" y="4683085"/>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startAt="3"/>
            </a:pPr>
            <a:r>
              <a:rPr lang="en-US" sz="1000" b="1" dirty="0">
                <a:solidFill>
                  <a:srgbClr val="272525"/>
                </a:solidFill>
                <a:latin typeface="Inter" pitchFamily="34" charset="0"/>
                <a:ea typeface="Inter" pitchFamily="34" charset="-122"/>
                <a:cs typeface="Inter" pitchFamily="34" charset="-120"/>
              </a:rPr>
              <a:t>Digital shows wider spread</a:t>
            </a:r>
            <a:r>
              <a:rPr lang="en-US" sz="1000" dirty="0">
                <a:solidFill>
                  <a:srgbClr val="272525"/>
                </a:solidFill>
                <a:latin typeface="Inter" pitchFamily="34" charset="0"/>
                <a:ea typeface="Inter" pitchFamily="34" charset="-122"/>
                <a:cs typeface="Inter" pitchFamily="34" charset="-120"/>
              </a:rPr>
              <a:t>: Pink bars extend more broadly across the score range, indicating greater variability in student outcomes (some very high, some moderate)</a:t>
            </a:r>
            <a:endParaRPr lang="en-US" sz="1000" dirty="0"/>
          </a:p>
        </p:txBody>
      </p:sp>
      <p:sp>
        <p:nvSpPr>
          <p:cNvPr id="14" name="Text 11"/>
          <p:cNvSpPr/>
          <p:nvPr/>
        </p:nvSpPr>
        <p:spPr>
          <a:xfrm>
            <a:off x="7204234" y="5154335"/>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startAt="4"/>
            </a:pPr>
            <a:r>
              <a:rPr lang="en-US" sz="1000" b="1" dirty="0">
                <a:solidFill>
                  <a:srgbClr val="272525"/>
                </a:solidFill>
                <a:latin typeface="Inter" pitchFamily="34" charset="0"/>
                <a:ea typeface="Inter" pitchFamily="34" charset="-122"/>
                <a:cs typeface="Inter" pitchFamily="34" charset="-120"/>
              </a:rPr>
              <a:t>Conventional shows tighter clustering</a:t>
            </a:r>
            <a:r>
              <a:rPr lang="en-US" sz="1000" dirty="0">
                <a:solidFill>
                  <a:srgbClr val="272525"/>
                </a:solidFill>
                <a:latin typeface="Inter" pitchFamily="34" charset="0"/>
                <a:ea typeface="Inter" pitchFamily="34" charset="-122"/>
                <a:cs typeface="Inter" pitchFamily="34" charset="-120"/>
              </a:rPr>
              <a:t>: Blue bars are more concentrated around the mean, indicating more consistent but lower performance</a:t>
            </a:r>
            <a:endParaRPr lang="en-US" sz="1000" dirty="0"/>
          </a:p>
        </p:txBody>
      </p:sp>
      <p:sp>
        <p:nvSpPr>
          <p:cNvPr id="15" name="Text 12"/>
          <p:cNvSpPr/>
          <p:nvPr/>
        </p:nvSpPr>
        <p:spPr>
          <a:xfrm>
            <a:off x="7204234" y="5625584"/>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startAt="5"/>
            </a:pPr>
            <a:r>
              <a:rPr lang="en-US" sz="1000" b="1" dirty="0">
                <a:solidFill>
                  <a:srgbClr val="272525"/>
                </a:solidFill>
                <a:latin typeface="Inter" pitchFamily="34" charset="0"/>
                <a:ea typeface="Inter" pitchFamily="34" charset="-122"/>
                <a:cs typeface="Inter" pitchFamily="34" charset="-120"/>
              </a:rPr>
              <a:t>Overlap exists</a:t>
            </a:r>
            <a:r>
              <a:rPr lang="en-US" sz="1000" dirty="0">
                <a:solidFill>
                  <a:srgbClr val="272525"/>
                </a:solidFill>
                <a:latin typeface="Inter" pitchFamily="34" charset="0"/>
                <a:ea typeface="Inter" pitchFamily="34" charset="-122"/>
                <a:cs typeface="Inter" pitchFamily="34" charset="-120"/>
              </a:rPr>
              <a:t>: Both distributions overlap significantly in the 70-85 range, meaning some students performed similarly regardless of method</a:t>
            </a:r>
            <a:endParaRPr lang="en-US" sz="1000" dirty="0"/>
          </a:p>
        </p:txBody>
      </p:sp>
      <p:sp>
        <p:nvSpPr>
          <p:cNvPr id="16" name="Text 13"/>
          <p:cNvSpPr/>
          <p:nvPr/>
        </p:nvSpPr>
        <p:spPr>
          <a:xfrm>
            <a:off x="7204234" y="6096833"/>
            <a:ext cx="6968966" cy="424815"/>
          </a:xfrm>
          <a:prstGeom prst="rect">
            <a:avLst/>
          </a:prstGeom>
          <a:noFill/>
          <a:ln/>
        </p:spPr>
        <p:txBody>
          <a:bodyPr wrap="square" lIns="0" tIns="0" rIns="0" bIns="0" rtlCol="0" anchor="t"/>
          <a:lstStyle/>
          <a:p>
            <a:pPr marL="342900" indent="-342900" algn="l">
              <a:lnSpc>
                <a:spcPts val="1650"/>
              </a:lnSpc>
              <a:buSzPct val="100000"/>
              <a:buFont typeface="+mj-lt"/>
              <a:buAutoNum type="arabicPeriod" startAt="6"/>
            </a:pPr>
            <a:r>
              <a:rPr lang="en-US" sz="1000" b="1" dirty="0">
                <a:solidFill>
                  <a:srgbClr val="272525"/>
                </a:solidFill>
                <a:latin typeface="Inter" pitchFamily="34" charset="0"/>
                <a:ea typeface="Inter" pitchFamily="34" charset="-122"/>
                <a:cs typeface="Inter" pitchFamily="34" charset="-120"/>
              </a:rPr>
              <a:t>Distribution shapes differ</a:t>
            </a:r>
            <a:r>
              <a:rPr lang="en-US" sz="1000" dirty="0">
                <a:solidFill>
                  <a:srgbClr val="272525"/>
                </a:solidFill>
                <a:latin typeface="Inter" pitchFamily="34" charset="0"/>
                <a:ea typeface="Inter" pitchFamily="34" charset="-122"/>
                <a:cs typeface="Inter" pitchFamily="34" charset="-120"/>
              </a:rPr>
              <a:t>: Digital approximates normal distribution (fits the black curve better), while Conventional is more peaked and compact</a:t>
            </a:r>
            <a:endParaRPr lang="en-US" sz="1000" dirty="0"/>
          </a:p>
        </p:txBody>
      </p:sp>
      <p:sp>
        <p:nvSpPr>
          <p:cNvPr id="17" name="Text 14"/>
          <p:cNvSpPr/>
          <p:nvPr/>
        </p:nvSpPr>
        <p:spPr>
          <a:xfrm>
            <a:off x="7204234" y="6641068"/>
            <a:ext cx="6968966" cy="637223"/>
          </a:xfrm>
          <a:prstGeom prst="rect">
            <a:avLst/>
          </a:prstGeom>
          <a:noFill/>
          <a:ln/>
        </p:spPr>
        <p:txBody>
          <a:bodyPr wrap="square" lIns="0" tIns="0" rIns="0" bIns="0" rtlCol="0" anchor="t"/>
          <a:lstStyle/>
          <a:p>
            <a:pPr marL="0" indent="0" algn="l">
              <a:lnSpc>
                <a:spcPts val="1650"/>
              </a:lnSpc>
              <a:buNone/>
            </a:pPr>
            <a:r>
              <a:rPr lang="en-US" sz="1000" b="1" dirty="0">
                <a:solidFill>
                  <a:srgbClr val="272525"/>
                </a:solidFill>
                <a:latin typeface="Inter" pitchFamily="34" charset="0"/>
                <a:ea typeface="Inter" pitchFamily="34" charset="-122"/>
                <a:cs typeface="Inter" pitchFamily="34" charset="-120"/>
              </a:rPr>
              <a:t>Bottom line:</a:t>
            </a:r>
            <a:r>
              <a:rPr lang="en-US" sz="1000" dirty="0">
                <a:solidFill>
                  <a:srgbClr val="272525"/>
                </a:solidFill>
                <a:latin typeface="Inter" pitchFamily="34" charset="0"/>
                <a:ea typeface="Inter" pitchFamily="34" charset="-122"/>
                <a:cs typeface="Inter" pitchFamily="34" charset="-120"/>
              </a:rPr>
              <a:t> While the overlapping distributions might initially look similar, the Digital group's distribution is shifted rightward (higher scores) with more variability, while the Conventional group shows more uniform but lower achievement—confirming your statistical finding of significantly higher Digital performance.</a:t>
            </a:r>
            <a:endParaRPr lang="en-US" sz="1000" dirty="0"/>
          </a:p>
        </p:txBody>
      </p:sp>
      <p:sp>
        <p:nvSpPr>
          <p:cNvPr id="18" name="Text 15"/>
          <p:cNvSpPr/>
          <p:nvPr/>
        </p:nvSpPr>
        <p:spPr>
          <a:xfrm>
            <a:off x="464701" y="7547015"/>
            <a:ext cx="13700998" cy="212408"/>
          </a:xfrm>
          <a:prstGeom prst="rect">
            <a:avLst/>
          </a:prstGeom>
          <a:noFill/>
          <a:ln/>
        </p:spPr>
        <p:txBody>
          <a:bodyPr wrap="none" lIns="0" tIns="0" rIns="0" bIns="0" rtlCol="0" anchor="t"/>
          <a:lstStyle/>
          <a:p>
            <a:pPr marL="0" indent="0" algn="l">
              <a:lnSpc>
                <a:spcPts val="1650"/>
              </a:lnSpc>
              <a:buNone/>
            </a:pPr>
            <a:endParaRPr lang="en-US" sz="1000" dirty="0"/>
          </a:p>
        </p:txBody>
      </p:sp>
      <p:sp>
        <p:nvSpPr>
          <p:cNvPr id="19" name="Rectangle 18"/>
          <p:cNvSpPr/>
          <p:nvPr/>
        </p:nvSpPr>
        <p:spPr>
          <a:xfrm>
            <a:off x="12607647"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111" y="923687"/>
            <a:ext cx="7678579" cy="1439466"/>
          </a:xfrm>
          <a:prstGeom prst="rect">
            <a:avLst/>
          </a:prstGeom>
          <a:noFill/>
          <a:ln/>
        </p:spPr>
        <p:txBody>
          <a:bodyPr wrap="square" lIns="0" tIns="0" rIns="0" bIns="0" rtlCol="0" anchor="t"/>
          <a:lstStyle/>
          <a:p>
            <a:pPr marL="0" indent="0" algn="l">
              <a:lnSpc>
                <a:spcPts val="5650"/>
              </a:lnSpc>
              <a:buNone/>
            </a:pPr>
            <a:r>
              <a:rPr lang="en-US" sz="4500" b="1" dirty="0">
                <a:solidFill>
                  <a:srgbClr val="F95F88"/>
                </a:solidFill>
                <a:latin typeface="Petrona Bold" pitchFamily="34" charset="0"/>
                <a:ea typeface="Petrona Bold" pitchFamily="34" charset="-122"/>
                <a:cs typeface="Petrona Bold" pitchFamily="34" charset="-120"/>
              </a:rPr>
              <a:t>Conclusion &amp; Future Directions</a:t>
            </a:r>
            <a:endParaRPr lang="en-US" sz="4500" dirty="0"/>
          </a:p>
        </p:txBody>
      </p:sp>
      <p:sp>
        <p:nvSpPr>
          <p:cNvPr id="4" name="Text 1"/>
          <p:cNvSpPr/>
          <p:nvPr/>
        </p:nvSpPr>
        <p:spPr>
          <a:xfrm>
            <a:off x="6219111" y="2677120"/>
            <a:ext cx="7678579"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Digital learning significantly enhances Grade 9 math achievement, with a large practical impact. Further research is needed to optimize implementation.</a:t>
            </a:r>
            <a:endParaRPr lang="en-US" sz="1600" dirty="0"/>
          </a:p>
        </p:txBody>
      </p:sp>
      <p:sp>
        <p:nvSpPr>
          <p:cNvPr id="5" name="Shape 2"/>
          <p:cNvSpPr/>
          <p:nvPr/>
        </p:nvSpPr>
        <p:spPr>
          <a:xfrm>
            <a:off x="6219111" y="3917752"/>
            <a:ext cx="3734633" cy="1924407"/>
          </a:xfrm>
          <a:prstGeom prst="roundRect">
            <a:avLst>
              <a:gd name="adj" fmla="val 26113"/>
            </a:avLst>
          </a:prstGeom>
          <a:solidFill>
            <a:srgbClr val="E0D7F4"/>
          </a:solidFill>
          <a:ln w="7620">
            <a:solidFill>
              <a:srgbClr val="C6BDDA"/>
            </a:solidFill>
            <a:prstDash val="solid"/>
          </a:ln>
        </p:spPr>
      </p:sp>
      <p:sp>
        <p:nvSpPr>
          <p:cNvPr id="6" name="Text 3"/>
          <p:cNvSpPr/>
          <p:nvPr/>
        </p:nvSpPr>
        <p:spPr>
          <a:xfrm>
            <a:off x="6436043" y="4134683"/>
            <a:ext cx="3005018" cy="359807"/>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Reject Null Hypothesis</a:t>
            </a:r>
            <a:endParaRPr lang="en-US" sz="2250" dirty="0"/>
          </a:p>
        </p:txBody>
      </p:sp>
      <p:sp>
        <p:nvSpPr>
          <p:cNvPr id="7" name="Text 4"/>
          <p:cNvSpPr/>
          <p:nvPr/>
        </p:nvSpPr>
        <p:spPr>
          <a:xfrm>
            <a:off x="6436043" y="4620101"/>
            <a:ext cx="3300770"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Digital learning leads to higher math scores (p &lt; 0.05).</a:t>
            </a:r>
            <a:endParaRPr lang="en-US" sz="1600" dirty="0"/>
          </a:p>
        </p:txBody>
      </p:sp>
      <p:sp>
        <p:nvSpPr>
          <p:cNvPr id="8" name="Shape 5"/>
          <p:cNvSpPr/>
          <p:nvPr/>
        </p:nvSpPr>
        <p:spPr>
          <a:xfrm>
            <a:off x="10163056" y="3917752"/>
            <a:ext cx="3734633" cy="1924407"/>
          </a:xfrm>
          <a:prstGeom prst="roundRect">
            <a:avLst>
              <a:gd name="adj" fmla="val 26113"/>
            </a:avLst>
          </a:prstGeom>
          <a:solidFill>
            <a:srgbClr val="E0D7F4"/>
          </a:solidFill>
          <a:ln w="7620">
            <a:solidFill>
              <a:srgbClr val="C6BDDA"/>
            </a:solidFill>
            <a:prstDash val="solid"/>
          </a:ln>
        </p:spPr>
      </p:sp>
      <p:sp>
        <p:nvSpPr>
          <p:cNvPr id="9" name="Text 6"/>
          <p:cNvSpPr/>
          <p:nvPr/>
        </p:nvSpPr>
        <p:spPr>
          <a:xfrm>
            <a:off x="10379988" y="4134683"/>
            <a:ext cx="2886194" cy="359807"/>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Practical Significance</a:t>
            </a:r>
            <a:endParaRPr lang="en-US" sz="2250" dirty="0"/>
          </a:p>
        </p:txBody>
      </p:sp>
      <p:sp>
        <p:nvSpPr>
          <p:cNvPr id="10" name="Text 7"/>
          <p:cNvSpPr/>
          <p:nvPr/>
        </p:nvSpPr>
        <p:spPr>
          <a:xfrm>
            <a:off x="10379988" y="4620101"/>
            <a:ext cx="3300770"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Large effect size (Cohen's d=1.17) suggests meaningful real-world impact.</a:t>
            </a:r>
            <a:endParaRPr lang="en-US" sz="1600" dirty="0"/>
          </a:p>
        </p:txBody>
      </p:sp>
      <p:sp>
        <p:nvSpPr>
          <p:cNvPr id="11" name="Shape 8"/>
          <p:cNvSpPr/>
          <p:nvPr/>
        </p:nvSpPr>
        <p:spPr>
          <a:xfrm>
            <a:off x="6219111" y="6051471"/>
            <a:ext cx="7678579" cy="1254323"/>
          </a:xfrm>
          <a:prstGeom prst="roundRect">
            <a:avLst>
              <a:gd name="adj" fmla="val 40062"/>
            </a:avLst>
          </a:prstGeom>
          <a:solidFill>
            <a:srgbClr val="E0D7F4"/>
          </a:solidFill>
          <a:ln w="7620">
            <a:solidFill>
              <a:srgbClr val="C6BDDA"/>
            </a:solidFill>
            <a:prstDash val="solid"/>
          </a:ln>
        </p:spPr>
      </p:sp>
      <p:sp>
        <p:nvSpPr>
          <p:cNvPr id="12" name="Text 9"/>
          <p:cNvSpPr/>
          <p:nvPr/>
        </p:nvSpPr>
        <p:spPr>
          <a:xfrm>
            <a:off x="6436043" y="6268403"/>
            <a:ext cx="2878931" cy="359807"/>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Future Research</a:t>
            </a:r>
            <a:endParaRPr lang="en-US" sz="2250" dirty="0"/>
          </a:p>
        </p:txBody>
      </p:sp>
      <p:sp>
        <p:nvSpPr>
          <p:cNvPr id="13" name="Text 10"/>
          <p:cNvSpPr/>
          <p:nvPr/>
        </p:nvSpPr>
        <p:spPr>
          <a:xfrm>
            <a:off x="6436043" y="6753820"/>
            <a:ext cx="724471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Randomized trials, effective platform features, and cost-effectiveness.</a:t>
            </a:r>
            <a:endParaRPr lang="en-US" sz="1600" dirty="0"/>
          </a:p>
        </p:txBody>
      </p:sp>
      <p:sp>
        <p:nvSpPr>
          <p:cNvPr id="14" name="Rectangle 13"/>
          <p:cNvSpPr/>
          <p:nvPr/>
        </p:nvSpPr>
        <p:spPr>
          <a:xfrm>
            <a:off x="1260729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9963"/>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Introduction: Digital vs. Traditional</a:t>
            </a:r>
            <a:endParaRPr lang="en-US" sz="4900" dirty="0"/>
          </a:p>
        </p:txBody>
      </p:sp>
      <p:sp>
        <p:nvSpPr>
          <p:cNvPr id="4" name="Text 1"/>
          <p:cNvSpPr/>
          <p:nvPr/>
        </p:nvSpPr>
        <p:spPr>
          <a:xfrm>
            <a:off x="793790" y="350936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Digital learning platforms are gaining momentum in education. This study investigates their impact on Grade 9 math scores compared to traditional classroom instruction.</a:t>
            </a:r>
            <a:endParaRPr lang="en-US" sz="1750" dirty="0"/>
          </a:p>
        </p:txBody>
      </p:sp>
      <p:sp>
        <p:nvSpPr>
          <p:cNvPr id="5" name="Shape 2"/>
          <p:cNvSpPr/>
          <p:nvPr/>
        </p:nvSpPr>
        <p:spPr>
          <a:xfrm>
            <a:off x="793790" y="4853226"/>
            <a:ext cx="7556421" cy="1766411"/>
          </a:xfrm>
          <a:prstGeom prst="roundRect">
            <a:avLst>
              <a:gd name="adj" fmla="val 8283"/>
            </a:avLst>
          </a:prstGeom>
          <a:solidFill>
            <a:srgbClr val="FDFAF7"/>
          </a:solidFill>
          <a:ln w="30480">
            <a:solidFill>
              <a:srgbClr val="C6BDDA"/>
            </a:solidFill>
            <a:prstDash val="solid"/>
          </a:ln>
        </p:spPr>
      </p:sp>
      <p:sp>
        <p:nvSpPr>
          <p:cNvPr id="6" name="Shape 3"/>
          <p:cNvSpPr/>
          <p:nvPr/>
        </p:nvSpPr>
        <p:spPr>
          <a:xfrm>
            <a:off x="763310" y="4853226"/>
            <a:ext cx="121920" cy="1766411"/>
          </a:xfrm>
          <a:prstGeom prst="roundRect">
            <a:avLst>
              <a:gd name="adj" fmla="val 78139"/>
            </a:avLst>
          </a:prstGeom>
          <a:solidFill>
            <a:srgbClr val="6237C8"/>
          </a:solidFill>
          <a:ln/>
        </p:spPr>
      </p:sp>
      <p:sp>
        <p:nvSpPr>
          <p:cNvPr id="7" name="Text 4"/>
          <p:cNvSpPr/>
          <p:nvPr/>
        </p:nvSpPr>
        <p:spPr>
          <a:xfrm>
            <a:off x="1142524" y="5110520"/>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Research Question</a:t>
            </a:r>
            <a:endParaRPr lang="en-US" sz="2450" dirty="0"/>
          </a:p>
        </p:txBody>
      </p:sp>
      <p:sp>
        <p:nvSpPr>
          <p:cNvPr id="8" name="Text 5"/>
          <p:cNvSpPr/>
          <p:nvPr/>
        </p:nvSpPr>
        <p:spPr>
          <a:xfrm>
            <a:off x="1142524" y="5636538"/>
            <a:ext cx="695039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Does digital learning lead to significantly higher math scores for Grade 9 students?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74219"/>
            <a:ext cx="7362349"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Study Participants &amp; Data</a:t>
            </a:r>
            <a:endParaRPr lang="en-US" sz="4900" dirty="0"/>
          </a:p>
        </p:txBody>
      </p:sp>
      <p:sp>
        <p:nvSpPr>
          <p:cNvPr id="3" name="Text 1"/>
          <p:cNvSpPr/>
          <p:nvPr/>
        </p:nvSpPr>
        <p:spPr>
          <a:xfrm>
            <a:off x="793790" y="26074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dataset includes 60 Grade 9 students, split evenly between Digital and Conventional learning groups, allowing for a comparative analysis.</a:t>
            </a:r>
            <a:endParaRPr lang="en-US" sz="1750" dirty="0"/>
          </a:p>
        </p:txBody>
      </p:sp>
      <p:sp>
        <p:nvSpPr>
          <p:cNvPr id="4" name="Shape 2"/>
          <p:cNvSpPr/>
          <p:nvPr/>
        </p:nvSpPr>
        <p:spPr>
          <a:xfrm>
            <a:off x="793790" y="3588425"/>
            <a:ext cx="13042821" cy="3266837"/>
          </a:xfrm>
          <a:prstGeom prst="roundRect">
            <a:avLst>
              <a:gd name="adj" fmla="val 2916"/>
            </a:avLst>
          </a:prstGeom>
          <a:noFill/>
          <a:ln w="7620">
            <a:solidFill>
              <a:srgbClr val="000000">
                <a:alpha val="8000"/>
              </a:srgbClr>
            </a:solidFill>
            <a:prstDash val="solid"/>
          </a:ln>
        </p:spPr>
      </p:sp>
      <p:sp>
        <p:nvSpPr>
          <p:cNvPr id="5" name="Shape 3"/>
          <p:cNvSpPr/>
          <p:nvPr/>
        </p:nvSpPr>
        <p:spPr>
          <a:xfrm>
            <a:off x="801410" y="3596045"/>
            <a:ext cx="13027581" cy="650319"/>
          </a:xfrm>
          <a:prstGeom prst="rect">
            <a:avLst/>
          </a:prstGeom>
          <a:solidFill>
            <a:srgbClr val="FFFFFF">
              <a:alpha val="4000"/>
            </a:srgbClr>
          </a:solidFill>
          <a:ln/>
        </p:spPr>
      </p:sp>
      <p:sp>
        <p:nvSpPr>
          <p:cNvPr id="6" name="Text 4"/>
          <p:cNvSpPr/>
          <p:nvPr/>
        </p:nvSpPr>
        <p:spPr>
          <a:xfrm>
            <a:off x="1028224" y="373975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Student-ID</a:t>
            </a:r>
            <a:endParaRPr lang="en-US" sz="1750" dirty="0"/>
          </a:p>
        </p:txBody>
      </p:sp>
      <p:sp>
        <p:nvSpPr>
          <p:cNvPr id="7" name="Text 5"/>
          <p:cNvSpPr/>
          <p:nvPr/>
        </p:nvSpPr>
        <p:spPr>
          <a:xfrm>
            <a:off x="7545824" y="373975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Unique identifier</a:t>
            </a:r>
            <a:endParaRPr lang="en-US" sz="1750" dirty="0"/>
          </a:p>
        </p:txBody>
      </p:sp>
      <p:sp>
        <p:nvSpPr>
          <p:cNvPr id="8" name="Shape 6"/>
          <p:cNvSpPr/>
          <p:nvPr/>
        </p:nvSpPr>
        <p:spPr>
          <a:xfrm>
            <a:off x="801410" y="4246364"/>
            <a:ext cx="13027581" cy="650319"/>
          </a:xfrm>
          <a:prstGeom prst="rect">
            <a:avLst/>
          </a:prstGeom>
          <a:solidFill>
            <a:srgbClr val="000000">
              <a:alpha val="4000"/>
            </a:srgbClr>
          </a:solidFill>
          <a:ln/>
        </p:spPr>
      </p:sp>
      <p:sp>
        <p:nvSpPr>
          <p:cNvPr id="9" name="Text 7"/>
          <p:cNvSpPr/>
          <p:nvPr/>
        </p:nvSpPr>
        <p:spPr>
          <a:xfrm>
            <a:off x="1028224" y="439007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Group</a:t>
            </a:r>
            <a:endParaRPr lang="en-US" sz="1750" dirty="0"/>
          </a:p>
        </p:txBody>
      </p:sp>
      <p:sp>
        <p:nvSpPr>
          <p:cNvPr id="10" name="Text 8"/>
          <p:cNvSpPr/>
          <p:nvPr/>
        </p:nvSpPr>
        <p:spPr>
          <a:xfrm>
            <a:off x="7545824" y="4390073"/>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Digital or Conventional</a:t>
            </a:r>
            <a:endParaRPr lang="en-US" sz="1750" dirty="0"/>
          </a:p>
        </p:txBody>
      </p:sp>
      <p:sp>
        <p:nvSpPr>
          <p:cNvPr id="11" name="Shape 9"/>
          <p:cNvSpPr/>
          <p:nvPr/>
        </p:nvSpPr>
        <p:spPr>
          <a:xfrm>
            <a:off x="801410" y="4896683"/>
            <a:ext cx="13027581" cy="650319"/>
          </a:xfrm>
          <a:prstGeom prst="rect">
            <a:avLst/>
          </a:prstGeom>
          <a:solidFill>
            <a:srgbClr val="FFFFFF">
              <a:alpha val="4000"/>
            </a:srgbClr>
          </a:solidFill>
          <a:ln/>
        </p:spPr>
      </p:sp>
      <p:sp>
        <p:nvSpPr>
          <p:cNvPr id="12" name="Text 10"/>
          <p:cNvSpPr/>
          <p:nvPr/>
        </p:nvSpPr>
        <p:spPr>
          <a:xfrm>
            <a:off x="1028224" y="504039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Math-Score</a:t>
            </a:r>
            <a:endParaRPr lang="en-US" sz="1750" dirty="0"/>
          </a:p>
        </p:txBody>
      </p:sp>
      <p:sp>
        <p:nvSpPr>
          <p:cNvPr id="13" name="Text 11"/>
          <p:cNvSpPr/>
          <p:nvPr/>
        </p:nvSpPr>
        <p:spPr>
          <a:xfrm>
            <a:off x="7545824" y="5040392"/>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Test score (0-100)</a:t>
            </a:r>
            <a:endParaRPr lang="en-US" sz="1750" dirty="0"/>
          </a:p>
        </p:txBody>
      </p:sp>
      <p:sp>
        <p:nvSpPr>
          <p:cNvPr id="14" name="Shape 12"/>
          <p:cNvSpPr/>
          <p:nvPr/>
        </p:nvSpPr>
        <p:spPr>
          <a:xfrm>
            <a:off x="801410" y="5547003"/>
            <a:ext cx="13027581" cy="650319"/>
          </a:xfrm>
          <a:prstGeom prst="rect">
            <a:avLst/>
          </a:prstGeom>
          <a:solidFill>
            <a:srgbClr val="000000">
              <a:alpha val="4000"/>
            </a:srgbClr>
          </a:solidFill>
          <a:ln/>
        </p:spPr>
      </p:sp>
      <p:sp>
        <p:nvSpPr>
          <p:cNvPr id="15" name="Text 13"/>
          <p:cNvSpPr/>
          <p:nvPr/>
        </p:nvSpPr>
        <p:spPr>
          <a:xfrm>
            <a:off x="1028224" y="569071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Gender</a:t>
            </a:r>
            <a:endParaRPr lang="en-US" sz="1750" dirty="0"/>
          </a:p>
        </p:txBody>
      </p:sp>
      <p:sp>
        <p:nvSpPr>
          <p:cNvPr id="16" name="Text 14"/>
          <p:cNvSpPr/>
          <p:nvPr/>
        </p:nvSpPr>
        <p:spPr>
          <a:xfrm>
            <a:off x="7545824" y="569071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Male/Female</a:t>
            </a:r>
            <a:endParaRPr lang="en-US" sz="1750" dirty="0"/>
          </a:p>
        </p:txBody>
      </p:sp>
      <p:sp>
        <p:nvSpPr>
          <p:cNvPr id="17" name="Shape 15"/>
          <p:cNvSpPr/>
          <p:nvPr/>
        </p:nvSpPr>
        <p:spPr>
          <a:xfrm>
            <a:off x="801410" y="6197322"/>
            <a:ext cx="13027581" cy="650319"/>
          </a:xfrm>
          <a:prstGeom prst="rect">
            <a:avLst/>
          </a:prstGeom>
          <a:solidFill>
            <a:srgbClr val="FFFFFF">
              <a:alpha val="4000"/>
            </a:srgbClr>
          </a:solidFill>
          <a:ln/>
        </p:spPr>
      </p:sp>
      <p:sp>
        <p:nvSpPr>
          <p:cNvPr id="18" name="Text 16"/>
          <p:cNvSpPr/>
          <p:nvPr/>
        </p:nvSpPr>
        <p:spPr>
          <a:xfrm>
            <a:off x="1028224" y="634103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Attendance (%)</a:t>
            </a:r>
            <a:endParaRPr lang="en-US" sz="1750" dirty="0"/>
          </a:p>
        </p:txBody>
      </p:sp>
      <p:sp>
        <p:nvSpPr>
          <p:cNvPr id="19" name="Text 17"/>
          <p:cNvSpPr/>
          <p:nvPr/>
        </p:nvSpPr>
        <p:spPr>
          <a:xfrm>
            <a:off x="7545824" y="634103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Term attendance</a:t>
            </a:r>
            <a:endParaRPr lang="en-US" sz="1750" dirty="0"/>
          </a:p>
        </p:txBody>
      </p:sp>
      <p:sp>
        <p:nvSpPr>
          <p:cNvPr id="20" name="Rectangle 19"/>
          <p:cNvSpPr/>
          <p:nvPr/>
        </p:nvSpPr>
        <p:spPr>
          <a:xfrm>
            <a:off x="12630150" y="7745968"/>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18699"/>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Analytical Toolkit</a:t>
            </a:r>
            <a:endParaRPr lang="en-US" sz="4900" dirty="0"/>
          </a:p>
        </p:txBody>
      </p:sp>
      <p:sp>
        <p:nvSpPr>
          <p:cNvPr id="3" name="Text 1"/>
          <p:cNvSpPr/>
          <p:nvPr/>
        </p:nvSpPr>
        <p:spPr>
          <a:xfrm>
            <a:off x="793790" y="22519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analysis leveraged Python within Anaconda, utilizing key libraries for data manipulation, statistical testing, and visualization.</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93790" y="3232904"/>
            <a:ext cx="566976" cy="566976"/>
          </a:xfrm>
          <a:prstGeom prst="rect">
            <a:avLst/>
          </a:prstGeom>
        </p:spPr>
      </p:pic>
      <p:sp>
        <p:nvSpPr>
          <p:cNvPr id="5" name="Text 2"/>
          <p:cNvSpPr/>
          <p:nvPr/>
        </p:nvSpPr>
        <p:spPr>
          <a:xfrm>
            <a:off x="1644253" y="3367564"/>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Python</a:t>
            </a:r>
            <a:endParaRPr lang="en-US" sz="2450" dirty="0"/>
          </a:p>
        </p:txBody>
      </p:sp>
      <p:sp>
        <p:nvSpPr>
          <p:cNvPr id="6" name="Text 3"/>
          <p:cNvSpPr/>
          <p:nvPr/>
        </p:nvSpPr>
        <p:spPr>
          <a:xfrm>
            <a:off x="1644253" y="3893582"/>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Core language for analysis.</a:t>
            </a:r>
            <a:endParaRPr lang="en-US" sz="17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456884" y="3232904"/>
            <a:ext cx="566976" cy="566976"/>
          </a:xfrm>
          <a:prstGeom prst="rect">
            <a:avLst/>
          </a:prstGeom>
        </p:spPr>
      </p:pic>
      <p:sp>
        <p:nvSpPr>
          <p:cNvPr id="8" name="Text 4"/>
          <p:cNvSpPr/>
          <p:nvPr/>
        </p:nvSpPr>
        <p:spPr>
          <a:xfrm>
            <a:off x="8307348" y="3367564"/>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Pandas</a:t>
            </a:r>
            <a:endParaRPr lang="en-US" sz="2450" dirty="0"/>
          </a:p>
        </p:txBody>
      </p:sp>
      <p:sp>
        <p:nvSpPr>
          <p:cNvPr id="9" name="Text 5"/>
          <p:cNvSpPr/>
          <p:nvPr/>
        </p:nvSpPr>
        <p:spPr>
          <a:xfrm>
            <a:off x="8307348" y="3893582"/>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 manipulation &amp; cleaning.</a:t>
            </a:r>
            <a:endParaRPr lang="en-US" sz="17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793790" y="4710113"/>
            <a:ext cx="566976" cy="566976"/>
          </a:xfrm>
          <a:prstGeom prst="rect">
            <a:avLst/>
          </a:prstGeom>
        </p:spPr>
      </p:pic>
      <p:sp>
        <p:nvSpPr>
          <p:cNvPr id="11" name="Text 6"/>
          <p:cNvSpPr/>
          <p:nvPr/>
        </p:nvSpPr>
        <p:spPr>
          <a:xfrm>
            <a:off x="1644253" y="4844772"/>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NumPy</a:t>
            </a:r>
            <a:endParaRPr lang="en-US" sz="2450" dirty="0"/>
          </a:p>
        </p:txBody>
      </p:sp>
      <p:sp>
        <p:nvSpPr>
          <p:cNvPr id="12" name="Text 7"/>
          <p:cNvSpPr/>
          <p:nvPr/>
        </p:nvSpPr>
        <p:spPr>
          <a:xfrm>
            <a:off x="1644253" y="5370790"/>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Numerical computations.</a:t>
            </a:r>
            <a:endParaRPr lang="en-US" sz="17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456884" y="4710113"/>
            <a:ext cx="566976" cy="566976"/>
          </a:xfrm>
          <a:prstGeom prst="rect">
            <a:avLst/>
          </a:prstGeom>
        </p:spPr>
      </p:pic>
      <p:sp>
        <p:nvSpPr>
          <p:cNvPr id="14" name="Text 8"/>
          <p:cNvSpPr/>
          <p:nvPr/>
        </p:nvSpPr>
        <p:spPr>
          <a:xfrm>
            <a:off x="8307348" y="4844772"/>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SciPy</a:t>
            </a:r>
            <a:endParaRPr lang="en-US" sz="2450" dirty="0"/>
          </a:p>
        </p:txBody>
      </p:sp>
      <p:sp>
        <p:nvSpPr>
          <p:cNvPr id="15" name="Text 9"/>
          <p:cNvSpPr/>
          <p:nvPr/>
        </p:nvSpPr>
        <p:spPr>
          <a:xfrm>
            <a:off x="8307348" y="5370790"/>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Statistical tests.</a:t>
            </a:r>
            <a:endParaRPr lang="en-US" sz="1750" dirty="0"/>
          </a:p>
        </p:txBody>
      </p:sp>
      <p:pic>
        <p:nvPicPr>
          <p:cNvPr id="16"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793790" y="6187321"/>
            <a:ext cx="566976" cy="566976"/>
          </a:xfrm>
          <a:prstGeom prst="rect">
            <a:avLst/>
          </a:prstGeom>
        </p:spPr>
      </p:pic>
      <p:sp>
        <p:nvSpPr>
          <p:cNvPr id="17" name="Text 10"/>
          <p:cNvSpPr/>
          <p:nvPr/>
        </p:nvSpPr>
        <p:spPr>
          <a:xfrm>
            <a:off x="1644253" y="632198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Matplotlib</a:t>
            </a:r>
            <a:endParaRPr lang="en-US" sz="2450" dirty="0"/>
          </a:p>
        </p:txBody>
      </p:sp>
      <p:sp>
        <p:nvSpPr>
          <p:cNvPr id="18" name="Text 11"/>
          <p:cNvSpPr/>
          <p:nvPr/>
        </p:nvSpPr>
        <p:spPr>
          <a:xfrm>
            <a:off x="1644253" y="6847999"/>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Plotting &amp; visualizations.</a:t>
            </a:r>
            <a:endParaRPr lang="en-US" sz="1750" dirty="0"/>
          </a:p>
        </p:txBody>
      </p:sp>
      <p:pic>
        <p:nvPicPr>
          <p:cNvPr id="19" name="Image 5" descr="preencoded.png"/>
          <p:cNvPicPr>
            <a:picLocks noChangeAspect="1"/>
          </p:cNvPicPr>
          <p:nvPr/>
        </p:nvPicPr>
        <p:blipFill>
          <a:blip r:embed="rId3">
            <a:extLst>
              <a:ext uri="{96DAC541-7B7A-43D3-8B79-37D633B846F1}">
                <asvg:svgBlip xmlns:asvg="http://schemas.microsoft.com/office/drawing/2016/SVG/main" xmlns="" r:embed="rId12"/>
              </a:ext>
            </a:extLst>
          </a:blip>
          <a:stretch>
            <a:fillRect/>
          </a:stretch>
        </p:blipFill>
        <p:spPr>
          <a:xfrm>
            <a:off x="7456884" y="6187321"/>
            <a:ext cx="566976" cy="566976"/>
          </a:xfrm>
          <a:prstGeom prst="rect">
            <a:avLst/>
          </a:prstGeom>
        </p:spPr>
      </p:pic>
      <p:sp>
        <p:nvSpPr>
          <p:cNvPr id="20" name="Text 12"/>
          <p:cNvSpPr/>
          <p:nvPr/>
        </p:nvSpPr>
        <p:spPr>
          <a:xfrm>
            <a:off x="8307348" y="632198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Seaborn</a:t>
            </a:r>
            <a:endParaRPr lang="en-US" sz="2450" dirty="0"/>
          </a:p>
        </p:txBody>
      </p:sp>
      <p:sp>
        <p:nvSpPr>
          <p:cNvPr id="21" name="Text 13"/>
          <p:cNvSpPr/>
          <p:nvPr/>
        </p:nvSpPr>
        <p:spPr>
          <a:xfrm>
            <a:off x="8307348" y="6847999"/>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Advanced visualizations.</a:t>
            </a:r>
            <a:endParaRPr lang="en-US" sz="1750" dirty="0"/>
          </a:p>
        </p:txBody>
      </p:sp>
      <p:sp>
        <p:nvSpPr>
          <p:cNvPr id="22" name="Rectangle 21"/>
          <p:cNvSpPr/>
          <p:nvPr/>
        </p:nvSpPr>
        <p:spPr>
          <a:xfrm>
            <a:off x="1260729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2713" y="761048"/>
            <a:ext cx="10050066" cy="739378"/>
          </a:xfrm>
          <a:prstGeom prst="rect">
            <a:avLst/>
          </a:prstGeom>
          <a:noFill/>
          <a:ln/>
        </p:spPr>
        <p:txBody>
          <a:bodyPr wrap="none" lIns="0" tIns="0" rIns="0" bIns="0" rtlCol="0" anchor="t"/>
          <a:lstStyle/>
          <a:p>
            <a:pPr marL="0" indent="0" algn="l">
              <a:lnSpc>
                <a:spcPts val="5800"/>
              </a:lnSpc>
              <a:buNone/>
            </a:pPr>
            <a:r>
              <a:rPr lang="en-US" sz="4650" b="1" dirty="0">
                <a:solidFill>
                  <a:srgbClr val="F95F88"/>
                </a:solidFill>
                <a:latin typeface="Petrona Bold" pitchFamily="34" charset="0"/>
                <a:ea typeface="Petrona Bold" pitchFamily="34" charset="-122"/>
                <a:cs typeface="Petrona Bold" pitchFamily="34" charset="-120"/>
              </a:rPr>
              <a:t>Methodology: A Structured Approach</a:t>
            </a:r>
            <a:endParaRPr lang="en-US" sz="4650" dirty="0"/>
          </a:p>
        </p:txBody>
      </p:sp>
      <p:sp>
        <p:nvSpPr>
          <p:cNvPr id="3" name="Text 1"/>
          <p:cNvSpPr/>
          <p:nvPr/>
        </p:nvSpPr>
        <p:spPr>
          <a:xfrm>
            <a:off x="752713" y="1930479"/>
            <a:ext cx="13124974"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We followed a rigorous workflow, from data validation to hypothesis testing, to ensure robust findings.</a:t>
            </a:r>
            <a:endParaRPr lang="en-US" sz="1650" dirty="0"/>
          </a:p>
        </p:txBody>
      </p:sp>
      <p:sp>
        <p:nvSpPr>
          <p:cNvPr id="4" name="Text 2"/>
          <p:cNvSpPr/>
          <p:nvPr/>
        </p:nvSpPr>
        <p:spPr>
          <a:xfrm>
            <a:off x="752713" y="2516386"/>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01</a:t>
            </a:r>
            <a:endParaRPr lang="en-US" sz="1650" dirty="0"/>
          </a:p>
        </p:txBody>
      </p:sp>
      <p:sp>
        <p:nvSpPr>
          <p:cNvPr id="5" name="Shape 3"/>
          <p:cNvSpPr/>
          <p:nvPr/>
        </p:nvSpPr>
        <p:spPr>
          <a:xfrm>
            <a:off x="752713" y="2851428"/>
            <a:ext cx="6454973" cy="30480"/>
          </a:xfrm>
          <a:prstGeom prst="rect">
            <a:avLst/>
          </a:prstGeom>
          <a:solidFill>
            <a:srgbClr val="6237C8"/>
          </a:solidFill>
          <a:ln/>
        </p:spPr>
      </p:sp>
      <p:sp>
        <p:nvSpPr>
          <p:cNvPr id="6" name="Text 4"/>
          <p:cNvSpPr/>
          <p:nvPr/>
        </p:nvSpPr>
        <p:spPr>
          <a:xfrm>
            <a:off x="752713" y="3019901"/>
            <a:ext cx="3572470"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Loading &amp; Validation</a:t>
            </a:r>
            <a:endParaRPr lang="en-US" sz="2300" dirty="0"/>
          </a:p>
        </p:txBody>
      </p:sp>
      <p:sp>
        <p:nvSpPr>
          <p:cNvPr id="7" name="Text 5"/>
          <p:cNvSpPr/>
          <p:nvPr/>
        </p:nvSpPr>
        <p:spPr>
          <a:xfrm>
            <a:off x="752713" y="3518535"/>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Ensuring data quality and integrity.</a:t>
            </a:r>
            <a:endParaRPr lang="en-US" sz="1650" dirty="0"/>
          </a:p>
        </p:txBody>
      </p:sp>
      <p:sp>
        <p:nvSpPr>
          <p:cNvPr id="8" name="Text 6"/>
          <p:cNvSpPr/>
          <p:nvPr/>
        </p:nvSpPr>
        <p:spPr>
          <a:xfrm>
            <a:off x="7422713" y="2516386"/>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02</a:t>
            </a:r>
            <a:endParaRPr lang="en-US" sz="1650" dirty="0"/>
          </a:p>
        </p:txBody>
      </p:sp>
      <p:sp>
        <p:nvSpPr>
          <p:cNvPr id="9" name="Shape 7"/>
          <p:cNvSpPr/>
          <p:nvPr/>
        </p:nvSpPr>
        <p:spPr>
          <a:xfrm>
            <a:off x="7422713" y="2851428"/>
            <a:ext cx="6454973" cy="30480"/>
          </a:xfrm>
          <a:prstGeom prst="rect">
            <a:avLst/>
          </a:prstGeom>
          <a:solidFill>
            <a:srgbClr val="6237C8"/>
          </a:solidFill>
          <a:ln/>
        </p:spPr>
      </p:sp>
      <p:sp>
        <p:nvSpPr>
          <p:cNvPr id="10" name="Text 8"/>
          <p:cNvSpPr/>
          <p:nvPr/>
        </p:nvSpPr>
        <p:spPr>
          <a:xfrm>
            <a:off x="7422713" y="3019901"/>
            <a:ext cx="2957274"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Descriptive Statistics</a:t>
            </a:r>
            <a:endParaRPr lang="en-US" sz="2300" dirty="0"/>
          </a:p>
        </p:txBody>
      </p:sp>
      <p:sp>
        <p:nvSpPr>
          <p:cNvPr id="11" name="Text 9"/>
          <p:cNvSpPr/>
          <p:nvPr/>
        </p:nvSpPr>
        <p:spPr>
          <a:xfrm>
            <a:off x="7422713" y="3518535"/>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Calculating mean, median, SD, and range for each group.</a:t>
            </a:r>
            <a:endParaRPr lang="en-US" sz="1650" dirty="0"/>
          </a:p>
        </p:txBody>
      </p:sp>
      <p:sp>
        <p:nvSpPr>
          <p:cNvPr id="12" name="Text 10"/>
          <p:cNvSpPr/>
          <p:nvPr/>
        </p:nvSpPr>
        <p:spPr>
          <a:xfrm>
            <a:off x="752713" y="4238744"/>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03</a:t>
            </a:r>
            <a:endParaRPr lang="en-US" sz="1650" dirty="0"/>
          </a:p>
        </p:txBody>
      </p:sp>
      <p:sp>
        <p:nvSpPr>
          <p:cNvPr id="13" name="Shape 11"/>
          <p:cNvSpPr/>
          <p:nvPr/>
        </p:nvSpPr>
        <p:spPr>
          <a:xfrm>
            <a:off x="752713" y="4573786"/>
            <a:ext cx="6454973" cy="30480"/>
          </a:xfrm>
          <a:prstGeom prst="rect">
            <a:avLst/>
          </a:prstGeom>
          <a:solidFill>
            <a:srgbClr val="6237C8"/>
          </a:solidFill>
          <a:ln/>
        </p:spPr>
      </p:sp>
      <p:sp>
        <p:nvSpPr>
          <p:cNvPr id="14" name="Text 12"/>
          <p:cNvSpPr/>
          <p:nvPr/>
        </p:nvSpPr>
        <p:spPr>
          <a:xfrm>
            <a:off x="752713" y="4742259"/>
            <a:ext cx="2957274"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Hypothesis Testing</a:t>
            </a:r>
            <a:endParaRPr lang="en-US" sz="2300" dirty="0"/>
          </a:p>
        </p:txBody>
      </p:sp>
      <p:sp>
        <p:nvSpPr>
          <p:cNvPr id="15" name="Text 13"/>
          <p:cNvSpPr/>
          <p:nvPr/>
        </p:nvSpPr>
        <p:spPr>
          <a:xfrm>
            <a:off x="752713" y="5240893"/>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Formulating null and alternative hypotheses.</a:t>
            </a:r>
            <a:endParaRPr lang="en-US" sz="1650" dirty="0"/>
          </a:p>
        </p:txBody>
      </p:sp>
      <p:sp>
        <p:nvSpPr>
          <p:cNvPr id="16" name="Text 14"/>
          <p:cNvSpPr/>
          <p:nvPr/>
        </p:nvSpPr>
        <p:spPr>
          <a:xfrm>
            <a:off x="7422713" y="4238744"/>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04</a:t>
            </a:r>
            <a:endParaRPr lang="en-US" sz="1650" dirty="0"/>
          </a:p>
        </p:txBody>
      </p:sp>
      <p:sp>
        <p:nvSpPr>
          <p:cNvPr id="17" name="Shape 15"/>
          <p:cNvSpPr/>
          <p:nvPr/>
        </p:nvSpPr>
        <p:spPr>
          <a:xfrm>
            <a:off x="7422713" y="4573786"/>
            <a:ext cx="6454973" cy="30480"/>
          </a:xfrm>
          <a:prstGeom prst="rect">
            <a:avLst/>
          </a:prstGeom>
          <a:solidFill>
            <a:srgbClr val="6237C8"/>
          </a:solidFill>
          <a:ln/>
        </p:spPr>
      </p:sp>
      <p:sp>
        <p:nvSpPr>
          <p:cNvPr id="18" name="Text 16"/>
          <p:cNvSpPr/>
          <p:nvPr/>
        </p:nvSpPr>
        <p:spPr>
          <a:xfrm>
            <a:off x="7422713" y="4742259"/>
            <a:ext cx="2957274"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Assumption Checks</a:t>
            </a:r>
            <a:endParaRPr lang="en-US" sz="2300" dirty="0"/>
          </a:p>
        </p:txBody>
      </p:sp>
      <p:sp>
        <p:nvSpPr>
          <p:cNvPr id="19" name="Text 17"/>
          <p:cNvSpPr/>
          <p:nvPr/>
        </p:nvSpPr>
        <p:spPr>
          <a:xfrm>
            <a:off x="7422713" y="5240893"/>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Verifying normality and homogeneity of variance.</a:t>
            </a:r>
            <a:endParaRPr lang="en-US" sz="1650" dirty="0"/>
          </a:p>
        </p:txBody>
      </p:sp>
      <p:sp>
        <p:nvSpPr>
          <p:cNvPr id="20" name="Text 18"/>
          <p:cNvSpPr/>
          <p:nvPr/>
        </p:nvSpPr>
        <p:spPr>
          <a:xfrm>
            <a:off x="752713" y="5961102"/>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05</a:t>
            </a:r>
            <a:endParaRPr lang="en-US" sz="1650" dirty="0"/>
          </a:p>
        </p:txBody>
      </p:sp>
      <p:sp>
        <p:nvSpPr>
          <p:cNvPr id="21" name="Shape 19"/>
          <p:cNvSpPr/>
          <p:nvPr/>
        </p:nvSpPr>
        <p:spPr>
          <a:xfrm>
            <a:off x="752713" y="6296144"/>
            <a:ext cx="6454973" cy="30480"/>
          </a:xfrm>
          <a:prstGeom prst="rect">
            <a:avLst/>
          </a:prstGeom>
          <a:solidFill>
            <a:srgbClr val="6237C8"/>
          </a:solidFill>
          <a:ln/>
        </p:spPr>
      </p:sp>
      <p:sp>
        <p:nvSpPr>
          <p:cNvPr id="22" name="Text 20"/>
          <p:cNvSpPr/>
          <p:nvPr/>
        </p:nvSpPr>
        <p:spPr>
          <a:xfrm>
            <a:off x="752713" y="6464618"/>
            <a:ext cx="3788569"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Independent Samples t-Test</a:t>
            </a:r>
            <a:endParaRPr lang="en-US" sz="2300" dirty="0"/>
          </a:p>
        </p:txBody>
      </p:sp>
      <p:sp>
        <p:nvSpPr>
          <p:cNvPr id="23" name="Text 21"/>
          <p:cNvSpPr/>
          <p:nvPr/>
        </p:nvSpPr>
        <p:spPr>
          <a:xfrm>
            <a:off x="752713" y="6963251"/>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Comparing means between digital and conventional groups.</a:t>
            </a:r>
            <a:endParaRPr lang="en-US" sz="1650" dirty="0"/>
          </a:p>
        </p:txBody>
      </p:sp>
      <p:sp>
        <p:nvSpPr>
          <p:cNvPr id="24" name="Text 22"/>
          <p:cNvSpPr/>
          <p:nvPr/>
        </p:nvSpPr>
        <p:spPr>
          <a:xfrm>
            <a:off x="7422713" y="5961102"/>
            <a:ext cx="215027" cy="268843"/>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Petrona Light" pitchFamily="34" charset="0"/>
                <a:ea typeface="Petrona Light" pitchFamily="34" charset="-122"/>
                <a:cs typeface="Petrona Light" pitchFamily="34" charset="-120"/>
              </a:rPr>
              <a:t>06</a:t>
            </a:r>
            <a:endParaRPr lang="en-US" sz="1650" dirty="0"/>
          </a:p>
        </p:txBody>
      </p:sp>
      <p:sp>
        <p:nvSpPr>
          <p:cNvPr id="25" name="Shape 23"/>
          <p:cNvSpPr/>
          <p:nvPr/>
        </p:nvSpPr>
        <p:spPr>
          <a:xfrm>
            <a:off x="7422713" y="6296144"/>
            <a:ext cx="6454973" cy="30480"/>
          </a:xfrm>
          <a:prstGeom prst="rect">
            <a:avLst/>
          </a:prstGeom>
          <a:solidFill>
            <a:srgbClr val="6237C8"/>
          </a:solidFill>
          <a:ln/>
        </p:spPr>
      </p:sp>
      <p:sp>
        <p:nvSpPr>
          <p:cNvPr id="26" name="Text 24"/>
          <p:cNvSpPr/>
          <p:nvPr/>
        </p:nvSpPr>
        <p:spPr>
          <a:xfrm>
            <a:off x="7422713" y="6464618"/>
            <a:ext cx="2957274" cy="3696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Effect Size &amp; CI</a:t>
            </a:r>
            <a:endParaRPr lang="en-US" sz="2300" dirty="0"/>
          </a:p>
        </p:txBody>
      </p:sp>
      <p:sp>
        <p:nvSpPr>
          <p:cNvPr id="27" name="Text 25"/>
          <p:cNvSpPr/>
          <p:nvPr/>
        </p:nvSpPr>
        <p:spPr>
          <a:xfrm>
            <a:off x="7422713" y="6963251"/>
            <a:ext cx="6454973" cy="343972"/>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Quantifying the magnitude and confidence of differences.</a:t>
            </a:r>
            <a:endParaRPr lang="en-US" sz="1650" dirty="0"/>
          </a:p>
        </p:txBody>
      </p:sp>
      <p:sp>
        <p:nvSpPr>
          <p:cNvPr id="28" name="Rectangle 27"/>
          <p:cNvSpPr/>
          <p:nvPr/>
        </p:nvSpPr>
        <p:spPr>
          <a:xfrm>
            <a:off x="12630150" y="7709892"/>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632" y="833438"/>
            <a:ext cx="6924437" cy="699492"/>
          </a:xfrm>
          <a:prstGeom prst="rect">
            <a:avLst/>
          </a:prstGeom>
          <a:noFill/>
          <a:ln/>
        </p:spPr>
        <p:txBody>
          <a:bodyPr wrap="none" lIns="0" tIns="0" rIns="0" bIns="0" rtlCol="0" anchor="t"/>
          <a:lstStyle/>
          <a:p>
            <a:pPr marL="0" indent="0" algn="l">
              <a:lnSpc>
                <a:spcPts val="5500"/>
              </a:lnSpc>
              <a:buNone/>
            </a:pPr>
            <a:r>
              <a:rPr lang="en-US" sz="4400" b="1" dirty="0">
                <a:solidFill>
                  <a:srgbClr val="F95F88"/>
                </a:solidFill>
                <a:latin typeface="Petrona Bold" pitchFamily="34" charset="0"/>
                <a:ea typeface="Petrona Bold" pitchFamily="34" charset="-122"/>
                <a:cs typeface="Petrona Bold" pitchFamily="34" charset="-120"/>
              </a:rPr>
              <a:t>Hypothesis &amp; Assumptions</a:t>
            </a:r>
            <a:endParaRPr lang="en-US" sz="4400" dirty="0"/>
          </a:p>
        </p:txBody>
      </p:sp>
      <p:sp>
        <p:nvSpPr>
          <p:cNvPr id="4" name="Text 1"/>
          <p:cNvSpPr/>
          <p:nvPr/>
        </p:nvSpPr>
        <p:spPr>
          <a:xfrm>
            <a:off x="6198632" y="1838087"/>
            <a:ext cx="7719536" cy="65103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Our core hypothesis put forward a difference in math scores, rigorously tested after validating key statistical assumptions.</a:t>
            </a:r>
            <a:endParaRPr lang="en-US" sz="1600" dirty="0"/>
          </a:p>
        </p:txBody>
      </p:sp>
      <p:sp>
        <p:nvSpPr>
          <p:cNvPr id="5" name="Text 2"/>
          <p:cNvSpPr/>
          <p:nvPr/>
        </p:nvSpPr>
        <p:spPr>
          <a:xfrm>
            <a:off x="6198632" y="2921437"/>
            <a:ext cx="2798088" cy="349687"/>
          </a:xfrm>
          <a:prstGeom prst="rect">
            <a:avLst/>
          </a:prstGeom>
          <a:noFill/>
          <a:ln/>
        </p:spPr>
        <p:txBody>
          <a:bodyPr wrap="none" lIns="0" tIns="0" rIns="0" bIns="0" rtlCol="0" anchor="t"/>
          <a:lstStyle/>
          <a:p>
            <a:pPr marL="0" indent="0" algn="l">
              <a:lnSpc>
                <a:spcPts val="2750"/>
              </a:lnSpc>
              <a:buNone/>
            </a:pPr>
            <a:r>
              <a:rPr lang="en-US" sz="2200" b="1" dirty="0">
                <a:solidFill>
                  <a:srgbClr val="F95F88"/>
                </a:solidFill>
                <a:latin typeface="Petrona Bold" pitchFamily="34" charset="0"/>
                <a:ea typeface="Petrona Bold" pitchFamily="34" charset="-122"/>
                <a:cs typeface="Petrona Bold" pitchFamily="34" charset="-120"/>
              </a:rPr>
              <a:t>Null Hypothesis (H₀)</a:t>
            </a:r>
            <a:endParaRPr lang="en-US" sz="2200" dirty="0"/>
          </a:p>
        </p:txBody>
      </p:sp>
      <p:sp>
        <p:nvSpPr>
          <p:cNvPr id="6" name="Text 3"/>
          <p:cNvSpPr/>
          <p:nvPr/>
        </p:nvSpPr>
        <p:spPr>
          <a:xfrm>
            <a:off x="6198632" y="3474601"/>
            <a:ext cx="3611523" cy="976551"/>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No significant difference in math achievement between digital and conventional learning.</a:t>
            </a:r>
            <a:endParaRPr lang="en-US" sz="1600" dirty="0"/>
          </a:p>
        </p:txBody>
      </p:sp>
      <p:sp>
        <p:nvSpPr>
          <p:cNvPr id="7" name="Text 4"/>
          <p:cNvSpPr/>
          <p:nvPr/>
        </p:nvSpPr>
        <p:spPr>
          <a:xfrm>
            <a:off x="6198632" y="4708684"/>
            <a:ext cx="3611523" cy="355283"/>
          </a:xfrm>
          <a:prstGeom prst="rect">
            <a:avLst/>
          </a:prstGeom>
          <a:noFill/>
          <a:ln/>
        </p:spPr>
        <p:txBody>
          <a:bodyPr wrap="none" lIns="0" tIns="0" rIns="0" bIns="0" rtlCol="0" anchor="t"/>
          <a:lstStyle/>
          <a:p>
            <a:pPr marL="0" indent="0" algn="l">
              <a:lnSpc>
                <a:spcPts val="2850"/>
              </a:lnSpc>
              <a:buNone/>
            </a:pPr>
            <a:endParaRPr lang="en-US" sz="1800" dirty="0"/>
          </a:p>
        </p:txBody>
      </p:sp>
      <p:pic>
        <p:nvPicPr>
          <p:cNvPr id="8" name="Image 1" descr="preencoded.png"/>
          <p:cNvPicPr>
            <a:picLocks noChangeAspect="1"/>
          </p:cNvPicPr>
          <p:nvPr/>
        </p:nvPicPr>
        <p:blipFill>
          <a:blip r:embed="rId4"/>
          <a:stretch>
            <a:fillRect/>
          </a:stretch>
        </p:blipFill>
        <p:spPr>
          <a:xfrm>
            <a:off x="6198632" y="4708684"/>
            <a:ext cx="3611523" cy="355283"/>
          </a:xfrm>
          <a:prstGeom prst="rect">
            <a:avLst/>
          </a:prstGeom>
        </p:spPr>
      </p:pic>
      <p:sp>
        <p:nvSpPr>
          <p:cNvPr id="9" name="Text 5"/>
          <p:cNvSpPr/>
          <p:nvPr/>
        </p:nvSpPr>
        <p:spPr>
          <a:xfrm>
            <a:off x="6198632" y="5321498"/>
            <a:ext cx="3499485" cy="349687"/>
          </a:xfrm>
          <a:prstGeom prst="rect">
            <a:avLst/>
          </a:prstGeom>
          <a:noFill/>
          <a:ln/>
        </p:spPr>
        <p:txBody>
          <a:bodyPr wrap="none" lIns="0" tIns="0" rIns="0" bIns="0" rtlCol="0" anchor="t"/>
          <a:lstStyle/>
          <a:p>
            <a:pPr marL="0" indent="0" algn="l">
              <a:lnSpc>
                <a:spcPts val="2750"/>
              </a:lnSpc>
              <a:buNone/>
            </a:pPr>
            <a:r>
              <a:rPr lang="en-US" sz="2200" b="1" dirty="0">
                <a:solidFill>
                  <a:srgbClr val="F95F88"/>
                </a:solidFill>
                <a:latin typeface="Petrona Bold" pitchFamily="34" charset="0"/>
                <a:ea typeface="Petrona Bold" pitchFamily="34" charset="-122"/>
                <a:cs typeface="Petrona Bold" pitchFamily="34" charset="-120"/>
              </a:rPr>
              <a:t>Alternative Hypothesis (H₁)</a:t>
            </a:r>
            <a:endParaRPr lang="en-US" sz="2200" dirty="0"/>
          </a:p>
        </p:txBody>
      </p:sp>
      <p:sp>
        <p:nvSpPr>
          <p:cNvPr id="10" name="Text 6"/>
          <p:cNvSpPr/>
          <p:nvPr/>
        </p:nvSpPr>
        <p:spPr>
          <a:xfrm>
            <a:off x="6198632" y="5874663"/>
            <a:ext cx="3611523" cy="651034"/>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Digital learning yields significantly higher math scores.</a:t>
            </a:r>
            <a:endParaRPr lang="en-US" sz="1600" dirty="0"/>
          </a:p>
        </p:txBody>
      </p:sp>
      <p:sp>
        <p:nvSpPr>
          <p:cNvPr id="11" name="Text 7"/>
          <p:cNvSpPr/>
          <p:nvPr/>
        </p:nvSpPr>
        <p:spPr>
          <a:xfrm>
            <a:off x="6198632" y="6783229"/>
            <a:ext cx="3611523" cy="355283"/>
          </a:xfrm>
          <a:prstGeom prst="rect">
            <a:avLst/>
          </a:prstGeom>
          <a:noFill/>
          <a:ln/>
        </p:spPr>
        <p:txBody>
          <a:bodyPr wrap="none" lIns="0" tIns="0" rIns="0" bIns="0" rtlCol="0" anchor="t"/>
          <a:lstStyle/>
          <a:p>
            <a:pPr marL="0" indent="0" algn="l">
              <a:lnSpc>
                <a:spcPts val="2850"/>
              </a:lnSpc>
              <a:buNone/>
            </a:pPr>
            <a:endParaRPr lang="en-US" sz="1800" dirty="0"/>
          </a:p>
        </p:txBody>
      </p:sp>
      <p:pic>
        <p:nvPicPr>
          <p:cNvPr id="12" name="Image 2" descr="preencoded.png"/>
          <p:cNvPicPr>
            <a:picLocks noChangeAspect="1"/>
          </p:cNvPicPr>
          <p:nvPr/>
        </p:nvPicPr>
        <p:blipFill>
          <a:blip r:embed="rId5"/>
          <a:stretch>
            <a:fillRect/>
          </a:stretch>
        </p:blipFill>
        <p:spPr>
          <a:xfrm>
            <a:off x="6198632" y="6783229"/>
            <a:ext cx="3611523" cy="355283"/>
          </a:xfrm>
          <a:prstGeom prst="rect">
            <a:avLst/>
          </a:prstGeom>
        </p:spPr>
      </p:pic>
      <p:sp>
        <p:nvSpPr>
          <p:cNvPr id="13" name="Text 8"/>
          <p:cNvSpPr/>
          <p:nvPr/>
        </p:nvSpPr>
        <p:spPr>
          <a:xfrm>
            <a:off x="10314265" y="2921437"/>
            <a:ext cx="3611523" cy="699373"/>
          </a:xfrm>
          <a:prstGeom prst="rect">
            <a:avLst/>
          </a:prstGeom>
          <a:noFill/>
          <a:ln/>
        </p:spPr>
        <p:txBody>
          <a:bodyPr wrap="square" lIns="0" tIns="0" rIns="0" bIns="0" rtlCol="0" anchor="t"/>
          <a:lstStyle/>
          <a:p>
            <a:pPr marL="0" indent="0" algn="l">
              <a:lnSpc>
                <a:spcPts val="2750"/>
              </a:lnSpc>
              <a:buNone/>
            </a:pPr>
            <a:r>
              <a:rPr lang="en-US" sz="2200" b="1" dirty="0">
                <a:solidFill>
                  <a:srgbClr val="F95F88"/>
                </a:solidFill>
                <a:latin typeface="Petrona Bold" pitchFamily="34" charset="0"/>
                <a:ea typeface="Petrona Bold" pitchFamily="34" charset="-122"/>
                <a:cs typeface="Petrona Bold" pitchFamily="34" charset="-120"/>
              </a:rPr>
              <a:t>Assumption Checks (α = 0.05)</a:t>
            </a:r>
            <a:endParaRPr lang="en-US" sz="2200" dirty="0"/>
          </a:p>
        </p:txBody>
      </p:sp>
      <p:sp>
        <p:nvSpPr>
          <p:cNvPr id="14" name="Text 9"/>
          <p:cNvSpPr/>
          <p:nvPr/>
        </p:nvSpPr>
        <p:spPr>
          <a:xfrm>
            <a:off x="10314265" y="3824288"/>
            <a:ext cx="3611523" cy="1302068"/>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Normality (Shapiro-Wilk):</a:t>
            </a:r>
            <a:r>
              <a:rPr lang="en-US" sz="1600" dirty="0">
                <a:solidFill>
                  <a:srgbClr val="272525"/>
                </a:solidFill>
                <a:latin typeface="Inter" pitchFamily="34" charset="0"/>
                <a:ea typeface="Inter" pitchFamily="34" charset="-122"/>
                <a:cs typeface="Inter" pitchFamily="34" charset="-120"/>
              </a:rPr>
              <a:t> Digital (p=0.5345), Conventional (p=0.8972). Both groups are normally distributed.</a:t>
            </a:r>
            <a:endParaRPr lang="en-US" sz="1600" dirty="0"/>
          </a:p>
        </p:txBody>
      </p:sp>
      <p:sp>
        <p:nvSpPr>
          <p:cNvPr id="15" name="Text 10"/>
          <p:cNvSpPr/>
          <p:nvPr/>
        </p:nvSpPr>
        <p:spPr>
          <a:xfrm>
            <a:off x="10314265" y="5197554"/>
            <a:ext cx="3611523" cy="976551"/>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Homogeneity of Variance (Levene’s):</a:t>
            </a:r>
            <a:r>
              <a:rPr lang="en-US" sz="1600" dirty="0">
                <a:solidFill>
                  <a:srgbClr val="272525"/>
                </a:solidFill>
                <a:latin typeface="Inter" pitchFamily="34" charset="0"/>
                <a:ea typeface="Inter" pitchFamily="34" charset="-122"/>
                <a:cs typeface="Inter" pitchFamily="34" charset="-120"/>
              </a:rPr>
              <a:t> F=1.5682, p=0.2155. Equal variances assumed.</a:t>
            </a:r>
            <a:endParaRPr lang="en-US" sz="1600" dirty="0"/>
          </a:p>
        </p:txBody>
      </p:sp>
      <p:sp>
        <p:nvSpPr>
          <p:cNvPr id="16" name="Rectangle 15"/>
          <p:cNvSpPr/>
          <p:nvPr/>
        </p:nvSpPr>
        <p:spPr>
          <a:xfrm>
            <a:off x="1260729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40077"/>
          </a:xfrm>
          <a:prstGeom prst="rect">
            <a:avLst/>
          </a:prstGeom>
        </p:spPr>
      </p:pic>
      <p:sp>
        <p:nvSpPr>
          <p:cNvPr id="3" name="Text 0"/>
          <p:cNvSpPr/>
          <p:nvPr/>
        </p:nvSpPr>
        <p:spPr>
          <a:xfrm>
            <a:off x="6114931" y="493871"/>
            <a:ext cx="7886938" cy="1234678"/>
          </a:xfrm>
          <a:prstGeom prst="rect">
            <a:avLst/>
          </a:prstGeom>
          <a:noFill/>
          <a:ln/>
        </p:spPr>
        <p:txBody>
          <a:bodyPr wrap="square" lIns="0" tIns="0" rIns="0" bIns="0" rtlCol="0" anchor="t"/>
          <a:lstStyle/>
          <a:p>
            <a:pPr marL="0" indent="0" algn="l">
              <a:lnSpc>
                <a:spcPts val="4850"/>
              </a:lnSpc>
              <a:buNone/>
            </a:pPr>
            <a:r>
              <a:rPr lang="en-US" sz="3850" b="1" dirty="0">
                <a:solidFill>
                  <a:srgbClr val="F95F88"/>
                </a:solidFill>
                <a:latin typeface="Petrona Bold" pitchFamily="34" charset="0"/>
                <a:ea typeface="Petrona Bold" pitchFamily="34" charset="-122"/>
                <a:cs typeface="Petrona Bold" pitchFamily="34" charset="-120"/>
              </a:rPr>
              <a:t>T-Test Results: Significant Difference</a:t>
            </a:r>
            <a:endParaRPr lang="en-US" sz="3850" dirty="0"/>
          </a:p>
        </p:txBody>
      </p:sp>
      <p:sp>
        <p:nvSpPr>
          <p:cNvPr id="4" name="Text 1"/>
          <p:cNvSpPr/>
          <p:nvPr/>
        </p:nvSpPr>
        <p:spPr>
          <a:xfrm>
            <a:off x="6114931" y="1997869"/>
            <a:ext cx="7886938" cy="57435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independent samples t-test revealed a statistically significant difference, favoring digital learning.</a:t>
            </a:r>
            <a:endParaRPr lang="en-US" sz="1400" dirty="0"/>
          </a:p>
        </p:txBody>
      </p:sp>
      <p:sp>
        <p:nvSpPr>
          <p:cNvPr id="5" name="Shape 2"/>
          <p:cNvSpPr/>
          <p:nvPr/>
        </p:nvSpPr>
        <p:spPr>
          <a:xfrm>
            <a:off x="6114931" y="2774156"/>
            <a:ext cx="7886938" cy="1108353"/>
          </a:xfrm>
          <a:prstGeom prst="roundRect">
            <a:avLst>
              <a:gd name="adj" fmla="val 6805"/>
            </a:avLst>
          </a:prstGeom>
          <a:solidFill>
            <a:srgbClr val="FDFAF7"/>
          </a:solidFill>
          <a:ln w="22860">
            <a:solidFill>
              <a:srgbClr val="C6BDDA"/>
            </a:solidFill>
            <a:prstDash val="solid"/>
          </a:ln>
        </p:spPr>
      </p:sp>
      <p:sp>
        <p:nvSpPr>
          <p:cNvPr id="6" name="Shape 3"/>
          <p:cNvSpPr/>
          <p:nvPr/>
        </p:nvSpPr>
        <p:spPr>
          <a:xfrm>
            <a:off x="6137791" y="2797016"/>
            <a:ext cx="718304" cy="1062633"/>
          </a:xfrm>
          <a:prstGeom prst="roundRect">
            <a:avLst>
              <a:gd name="adj" fmla="val 6682"/>
            </a:avLst>
          </a:prstGeom>
          <a:solidFill>
            <a:srgbClr val="E0D7F4"/>
          </a:solidFill>
          <a:ln/>
        </p:spPr>
      </p:sp>
      <p:sp>
        <p:nvSpPr>
          <p:cNvPr id="7" name="Text 4"/>
          <p:cNvSpPr/>
          <p:nvPr/>
        </p:nvSpPr>
        <p:spPr>
          <a:xfrm>
            <a:off x="6358414" y="3159919"/>
            <a:ext cx="269319" cy="336709"/>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8" name="Text 5"/>
          <p:cNvSpPr/>
          <p:nvPr/>
        </p:nvSpPr>
        <p:spPr>
          <a:xfrm>
            <a:off x="7035641" y="2976563"/>
            <a:ext cx="2469356"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t-statistic</a:t>
            </a:r>
            <a:endParaRPr lang="en-US" sz="1900" dirty="0"/>
          </a:p>
        </p:txBody>
      </p:sp>
      <p:sp>
        <p:nvSpPr>
          <p:cNvPr id="9" name="Text 6"/>
          <p:cNvSpPr/>
          <p:nvPr/>
        </p:nvSpPr>
        <p:spPr>
          <a:xfrm>
            <a:off x="7035641" y="3392924"/>
            <a:ext cx="6763822"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Observed difference is 4.45 standard errors from zero.</a:t>
            </a:r>
            <a:endParaRPr lang="en-US" sz="1400" dirty="0"/>
          </a:p>
        </p:txBody>
      </p:sp>
      <p:sp>
        <p:nvSpPr>
          <p:cNvPr id="10" name="Shape 7"/>
          <p:cNvSpPr/>
          <p:nvPr/>
        </p:nvSpPr>
        <p:spPr>
          <a:xfrm>
            <a:off x="6114931" y="4062055"/>
            <a:ext cx="7886938" cy="1108353"/>
          </a:xfrm>
          <a:prstGeom prst="roundRect">
            <a:avLst>
              <a:gd name="adj" fmla="val 6805"/>
            </a:avLst>
          </a:prstGeom>
          <a:solidFill>
            <a:srgbClr val="FDFAF7"/>
          </a:solidFill>
          <a:ln w="22860">
            <a:solidFill>
              <a:srgbClr val="C6BDDA"/>
            </a:solidFill>
            <a:prstDash val="solid"/>
          </a:ln>
        </p:spPr>
      </p:sp>
      <p:sp>
        <p:nvSpPr>
          <p:cNvPr id="11" name="Shape 8"/>
          <p:cNvSpPr/>
          <p:nvPr/>
        </p:nvSpPr>
        <p:spPr>
          <a:xfrm>
            <a:off x="6137791" y="4084915"/>
            <a:ext cx="718304" cy="1062633"/>
          </a:xfrm>
          <a:prstGeom prst="roundRect">
            <a:avLst>
              <a:gd name="adj" fmla="val 6682"/>
            </a:avLst>
          </a:prstGeom>
          <a:solidFill>
            <a:srgbClr val="E0D7F4"/>
          </a:solidFill>
          <a:ln/>
        </p:spPr>
      </p:sp>
      <p:sp>
        <p:nvSpPr>
          <p:cNvPr id="12" name="Text 9"/>
          <p:cNvSpPr/>
          <p:nvPr/>
        </p:nvSpPr>
        <p:spPr>
          <a:xfrm>
            <a:off x="6358414" y="4447818"/>
            <a:ext cx="269319" cy="336709"/>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13" name="Text 10"/>
          <p:cNvSpPr/>
          <p:nvPr/>
        </p:nvSpPr>
        <p:spPr>
          <a:xfrm>
            <a:off x="7035641" y="4264462"/>
            <a:ext cx="2469356"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p-value</a:t>
            </a:r>
            <a:endParaRPr lang="en-US" sz="1900" dirty="0"/>
          </a:p>
        </p:txBody>
      </p:sp>
      <p:sp>
        <p:nvSpPr>
          <p:cNvPr id="14" name="Text 11"/>
          <p:cNvSpPr/>
          <p:nvPr/>
        </p:nvSpPr>
        <p:spPr>
          <a:xfrm>
            <a:off x="7035641" y="4680823"/>
            <a:ext cx="6763822"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Probability of observing this difference by chance is less than 0.01%.</a:t>
            </a:r>
            <a:endParaRPr lang="en-US" sz="1400" dirty="0"/>
          </a:p>
        </p:txBody>
      </p:sp>
      <p:sp>
        <p:nvSpPr>
          <p:cNvPr id="15" name="Shape 12"/>
          <p:cNvSpPr/>
          <p:nvPr/>
        </p:nvSpPr>
        <p:spPr>
          <a:xfrm>
            <a:off x="6114931" y="5349954"/>
            <a:ext cx="7886938" cy="1108353"/>
          </a:xfrm>
          <a:prstGeom prst="roundRect">
            <a:avLst>
              <a:gd name="adj" fmla="val 6805"/>
            </a:avLst>
          </a:prstGeom>
          <a:solidFill>
            <a:srgbClr val="FDFAF7"/>
          </a:solidFill>
          <a:ln w="22860">
            <a:solidFill>
              <a:srgbClr val="C6BDDA"/>
            </a:solidFill>
            <a:prstDash val="solid"/>
          </a:ln>
        </p:spPr>
      </p:sp>
      <p:sp>
        <p:nvSpPr>
          <p:cNvPr id="16" name="Shape 13"/>
          <p:cNvSpPr/>
          <p:nvPr/>
        </p:nvSpPr>
        <p:spPr>
          <a:xfrm>
            <a:off x="6137791" y="5372814"/>
            <a:ext cx="718304" cy="1062633"/>
          </a:xfrm>
          <a:prstGeom prst="roundRect">
            <a:avLst>
              <a:gd name="adj" fmla="val 6682"/>
            </a:avLst>
          </a:prstGeom>
          <a:solidFill>
            <a:srgbClr val="E0D7F4"/>
          </a:solidFill>
          <a:ln/>
        </p:spPr>
      </p:sp>
      <p:sp>
        <p:nvSpPr>
          <p:cNvPr id="17" name="Text 14"/>
          <p:cNvSpPr/>
          <p:nvPr/>
        </p:nvSpPr>
        <p:spPr>
          <a:xfrm>
            <a:off x="6358414" y="5735717"/>
            <a:ext cx="269319" cy="336709"/>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8" name="Text 15"/>
          <p:cNvSpPr/>
          <p:nvPr/>
        </p:nvSpPr>
        <p:spPr>
          <a:xfrm>
            <a:off x="7035641" y="5552361"/>
            <a:ext cx="2469356"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Cohen's d</a:t>
            </a:r>
            <a:endParaRPr lang="en-US" sz="1900" dirty="0"/>
          </a:p>
        </p:txBody>
      </p:sp>
      <p:sp>
        <p:nvSpPr>
          <p:cNvPr id="19" name="Text 16"/>
          <p:cNvSpPr/>
          <p:nvPr/>
        </p:nvSpPr>
        <p:spPr>
          <a:xfrm>
            <a:off x="7035641" y="5968722"/>
            <a:ext cx="6763822"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Large effect size, indicating a substantial difference.</a:t>
            </a:r>
            <a:endParaRPr lang="en-US" sz="1400" dirty="0"/>
          </a:p>
        </p:txBody>
      </p:sp>
      <p:sp>
        <p:nvSpPr>
          <p:cNvPr id="20" name="Shape 17"/>
          <p:cNvSpPr/>
          <p:nvPr/>
        </p:nvSpPr>
        <p:spPr>
          <a:xfrm>
            <a:off x="6114931" y="6637853"/>
            <a:ext cx="7886938" cy="1108353"/>
          </a:xfrm>
          <a:prstGeom prst="roundRect">
            <a:avLst>
              <a:gd name="adj" fmla="val 6805"/>
            </a:avLst>
          </a:prstGeom>
          <a:solidFill>
            <a:srgbClr val="FDFAF7"/>
          </a:solidFill>
          <a:ln w="22860">
            <a:solidFill>
              <a:srgbClr val="C6BDDA"/>
            </a:solidFill>
            <a:prstDash val="solid"/>
          </a:ln>
        </p:spPr>
      </p:sp>
      <p:sp>
        <p:nvSpPr>
          <p:cNvPr id="21" name="Shape 18"/>
          <p:cNvSpPr/>
          <p:nvPr/>
        </p:nvSpPr>
        <p:spPr>
          <a:xfrm>
            <a:off x="6137791" y="6660713"/>
            <a:ext cx="718304" cy="1062633"/>
          </a:xfrm>
          <a:prstGeom prst="roundRect">
            <a:avLst>
              <a:gd name="adj" fmla="val 6682"/>
            </a:avLst>
          </a:prstGeom>
          <a:solidFill>
            <a:srgbClr val="E0D7F4"/>
          </a:solidFill>
          <a:ln/>
        </p:spPr>
      </p:sp>
      <p:sp>
        <p:nvSpPr>
          <p:cNvPr id="22" name="Text 19"/>
          <p:cNvSpPr/>
          <p:nvPr/>
        </p:nvSpPr>
        <p:spPr>
          <a:xfrm>
            <a:off x="6358414" y="7023616"/>
            <a:ext cx="269319" cy="336709"/>
          </a:xfrm>
          <a:prstGeom prst="rect">
            <a:avLst/>
          </a:prstGeom>
          <a:noFill/>
          <a:ln/>
        </p:spPr>
        <p:txBody>
          <a:bodyPr wrap="none" lIns="0" tIns="0" rIns="0" bIns="0" rtlCol="0" anchor="t"/>
          <a:lstStyle/>
          <a:p>
            <a:pPr marL="0" indent="0" algn="l">
              <a:lnSpc>
                <a:spcPts val="2100"/>
              </a:lnSpc>
              <a:buNone/>
            </a:pPr>
            <a:r>
              <a:rPr lang="en-US" sz="2100" b="1" dirty="0">
                <a:solidFill>
                  <a:srgbClr val="272525"/>
                </a:solidFill>
                <a:latin typeface="Petrona Bold" pitchFamily="34" charset="0"/>
                <a:ea typeface="Petrona Bold" pitchFamily="34" charset="-122"/>
                <a:cs typeface="Petrona Bold" pitchFamily="34" charset="-120"/>
              </a:rPr>
              <a:t>4</a:t>
            </a:r>
            <a:endParaRPr lang="en-US" sz="2100" dirty="0"/>
          </a:p>
        </p:txBody>
      </p:sp>
      <p:sp>
        <p:nvSpPr>
          <p:cNvPr id="23" name="Text 20"/>
          <p:cNvSpPr/>
          <p:nvPr/>
        </p:nvSpPr>
        <p:spPr>
          <a:xfrm>
            <a:off x="7035641" y="6840260"/>
            <a:ext cx="2469356" cy="3086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Petrona Bold" pitchFamily="34" charset="0"/>
                <a:ea typeface="Petrona Bold" pitchFamily="34" charset="-122"/>
                <a:cs typeface="Petrona Bold" pitchFamily="34" charset="-120"/>
              </a:rPr>
              <a:t>95% CI</a:t>
            </a:r>
            <a:endParaRPr lang="en-US" sz="1900" dirty="0"/>
          </a:p>
        </p:txBody>
      </p:sp>
      <p:sp>
        <p:nvSpPr>
          <p:cNvPr id="24" name="Text 21"/>
          <p:cNvSpPr/>
          <p:nvPr/>
        </p:nvSpPr>
        <p:spPr>
          <a:xfrm>
            <a:off x="7035641" y="7256621"/>
            <a:ext cx="6763822" cy="28717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True difference in mean scores is between 3.80 and 9.80 points.</a:t>
            </a:r>
            <a:endParaRPr lang="en-US" sz="1400" dirty="0"/>
          </a:p>
        </p:txBody>
      </p:sp>
      <p:sp>
        <p:nvSpPr>
          <p:cNvPr id="25" name="Rectangle 24"/>
          <p:cNvSpPr/>
          <p:nvPr/>
        </p:nvSpPr>
        <p:spPr>
          <a:xfrm>
            <a:off x="12630150" y="7746206"/>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324" y="737592"/>
            <a:ext cx="7692152" cy="1425893"/>
          </a:xfrm>
          <a:prstGeom prst="rect">
            <a:avLst/>
          </a:prstGeom>
          <a:noFill/>
          <a:ln/>
        </p:spPr>
        <p:txBody>
          <a:bodyPr wrap="square" lIns="0" tIns="0" rIns="0" bIns="0" rtlCol="0" anchor="t"/>
          <a:lstStyle/>
          <a:p>
            <a:pPr marL="0" indent="0" algn="l">
              <a:lnSpc>
                <a:spcPts val="5600"/>
              </a:lnSpc>
              <a:buNone/>
            </a:pPr>
            <a:r>
              <a:rPr lang="en-US" sz="4450" b="1" dirty="0">
                <a:solidFill>
                  <a:srgbClr val="F95F88"/>
                </a:solidFill>
                <a:latin typeface="Petrona Bold" pitchFamily="34" charset="0"/>
                <a:ea typeface="Petrona Bold" pitchFamily="34" charset="-122"/>
                <a:cs typeface="Petrona Bold" pitchFamily="34" charset="-120"/>
              </a:rPr>
              <a:t>Additional Insights: Gender &amp; Attendance</a:t>
            </a:r>
            <a:endParaRPr lang="en-US" sz="4450" dirty="0"/>
          </a:p>
        </p:txBody>
      </p:sp>
      <p:sp>
        <p:nvSpPr>
          <p:cNvPr id="4" name="Text 1"/>
          <p:cNvSpPr/>
          <p:nvPr/>
        </p:nvSpPr>
        <p:spPr>
          <a:xfrm>
            <a:off x="6212324" y="2474595"/>
            <a:ext cx="7692152" cy="66365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Beyond math scores, we examined gender distribution and attendance, finding moderate positive correlations with math achievement.</a:t>
            </a:r>
            <a:endParaRPr lang="en-US" sz="1600" dirty="0"/>
          </a:p>
        </p:txBody>
      </p:sp>
      <p:sp>
        <p:nvSpPr>
          <p:cNvPr id="5" name="Text 2"/>
          <p:cNvSpPr/>
          <p:nvPr/>
        </p:nvSpPr>
        <p:spPr>
          <a:xfrm>
            <a:off x="6212324" y="3578900"/>
            <a:ext cx="2852142" cy="356592"/>
          </a:xfrm>
          <a:prstGeom prst="rect">
            <a:avLst/>
          </a:prstGeom>
          <a:noFill/>
          <a:ln/>
        </p:spPr>
        <p:txBody>
          <a:bodyPr wrap="none" lIns="0" tIns="0" rIns="0" bIns="0" rtlCol="0" anchor="t"/>
          <a:lstStyle/>
          <a:p>
            <a:pPr marL="0" indent="0" algn="l">
              <a:lnSpc>
                <a:spcPts val="2800"/>
              </a:lnSpc>
              <a:buNone/>
            </a:pPr>
            <a:r>
              <a:rPr lang="en-US" sz="2200" b="1" dirty="0">
                <a:solidFill>
                  <a:srgbClr val="F95F88"/>
                </a:solidFill>
                <a:latin typeface="Petrona Bold" pitchFamily="34" charset="0"/>
                <a:ea typeface="Petrona Bold" pitchFamily="34" charset="-122"/>
                <a:cs typeface="Petrona Bold" pitchFamily="34" charset="-120"/>
              </a:rPr>
              <a:t>Gender Distribution</a:t>
            </a:r>
            <a:endParaRPr lang="en-US" sz="2200" dirty="0"/>
          </a:p>
        </p:txBody>
      </p:sp>
      <p:sp>
        <p:nvSpPr>
          <p:cNvPr id="6" name="Text 3"/>
          <p:cNvSpPr/>
          <p:nvPr/>
        </p:nvSpPr>
        <p:spPr>
          <a:xfrm>
            <a:off x="6212324" y="4142899"/>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Digital Group: 17 Males, 13 Females</a:t>
            </a:r>
            <a:endParaRPr lang="en-US" sz="1600" dirty="0"/>
          </a:p>
        </p:txBody>
      </p:sp>
      <p:sp>
        <p:nvSpPr>
          <p:cNvPr id="7" name="Text 4"/>
          <p:cNvSpPr/>
          <p:nvPr/>
        </p:nvSpPr>
        <p:spPr>
          <a:xfrm>
            <a:off x="6212324" y="4879062"/>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Conventional Group: 18 Males, 12 Females</a:t>
            </a:r>
            <a:endParaRPr lang="en-US" sz="1600" dirty="0"/>
          </a:p>
        </p:txBody>
      </p:sp>
      <p:sp>
        <p:nvSpPr>
          <p:cNvPr id="8" name="Text 5"/>
          <p:cNvSpPr/>
          <p:nvPr/>
        </p:nvSpPr>
        <p:spPr>
          <a:xfrm>
            <a:off x="10319028" y="3578900"/>
            <a:ext cx="2852142" cy="356592"/>
          </a:xfrm>
          <a:prstGeom prst="rect">
            <a:avLst/>
          </a:prstGeom>
          <a:noFill/>
          <a:ln/>
        </p:spPr>
        <p:txBody>
          <a:bodyPr wrap="none" lIns="0" tIns="0" rIns="0" bIns="0" rtlCol="0" anchor="t"/>
          <a:lstStyle/>
          <a:p>
            <a:pPr marL="0" indent="0" algn="l">
              <a:lnSpc>
                <a:spcPts val="2800"/>
              </a:lnSpc>
              <a:buNone/>
            </a:pPr>
            <a:r>
              <a:rPr lang="en-US" sz="2200" b="1" dirty="0">
                <a:solidFill>
                  <a:srgbClr val="F95F88"/>
                </a:solidFill>
                <a:latin typeface="Petrona Bold" pitchFamily="34" charset="0"/>
                <a:ea typeface="Petrona Bold" pitchFamily="34" charset="-122"/>
                <a:cs typeface="Petrona Bold" pitchFamily="34" charset="-120"/>
              </a:rPr>
              <a:t>Attendance Analysis</a:t>
            </a:r>
            <a:endParaRPr lang="en-US" sz="2200" dirty="0"/>
          </a:p>
        </p:txBody>
      </p:sp>
      <p:sp>
        <p:nvSpPr>
          <p:cNvPr id="9" name="Text 6"/>
          <p:cNvSpPr/>
          <p:nvPr/>
        </p:nvSpPr>
        <p:spPr>
          <a:xfrm>
            <a:off x="10319028" y="4142899"/>
            <a:ext cx="3593068" cy="33182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Digital Group Mean: 93.27%</a:t>
            </a:r>
            <a:endParaRPr lang="en-US" sz="1600" dirty="0"/>
          </a:p>
        </p:txBody>
      </p:sp>
      <p:sp>
        <p:nvSpPr>
          <p:cNvPr id="10" name="Text 7"/>
          <p:cNvSpPr/>
          <p:nvPr/>
        </p:nvSpPr>
        <p:spPr>
          <a:xfrm>
            <a:off x="10319028" y="4547235"/>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Conventional Group Mean: 91.07%</a:t>
            </a:r>
            <a:endParaRPr lang="en-US" sz="1600" dirty="0"/>
          </a:p>
        </p:txBody>
      </p:sp>
      <p:sp>
        <p:nvSpPr>
          <p:cNvPr id="11" name="Text 8"/>
          <p:cNvSpPr/>
          <p:nvPr/>
        </p:nvSpPr>
        <p:spPr>
          <a:xfrm>
            <a:off x="10319028" y="5283398"/>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Difference: 2.20% higher in digital group.</a:t>
            </a:r>
            <a:endParaRPr lang="en-US" sz="1600" dirty="0"/>
          </a:p>
        </p:txBody>
      </p:sp>
      <p:sp>
        <p:nvSpPr>
          <p:cNvPr id="12" name="Text 9"/>
          <p:cNvSpPr/>
          <p:nvPr/>
        </p:nvSpPr>
        <p:spPr>
          <a:xfrm>
            <a:off x="10319028" y="6019562"/>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Correlation (Digital): r = 0.388 (moderate positive)</a:t>
            </a:r>
            <a:endParaRPr lang="en-US" sz="1600" dirty="0"/>
          </a:p>
        </p:txBody>
      </p:sp>
      <p:sp>
        <p:nvSpPr>
          <p:cNvPr id="13" name="Text 10"/>
          <p:cNvSpPr/>
          <p:nvPr/>
        </p:nvSpPr>
        <p:spPr>
          <a:xfrm>
            <a:off x="10319028" y="6755725"/>
            <a:ext cx="3593068" cy="66365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272525"/>
                </a:solidFill>
                <a:latin typeface="Inter" pitchFamily="34" charset="0"/>
                <a:ea typeface="Inter" pitchFamily="34" charset="-122"/>
                <a:cs typeface="Inter" pitchFamily="34" charset="-120"/>
              </a:rPr>
              <a:t>Correlation (Conventional): r = 0.494 (moderate positive)</a:t>
            </a:r>
            <a:endParaRPr lang="en-US" sz="1600" dirty="0"/>
          </a:p>
        </p:txBody>
      </p:sp>
      <p:sp>
        <p:nvSpPr>
          <p:cNvPr id="14" name="Rectangle 13"/>
          <p:cNvSpPr/>
          <p:nvPr/>
        </p:nvSpPr>
        <p:spPr>
          <a:xfrm>
            <a:off x="12630150" y="7726680"/>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73750" y="480774"/>
            <a:ext cx="3723084" cy="465296"/>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Petrona Bold" pitchFamily="34" charset="0"/>
                <a:ea typeface="Petrona Bold" pitchFamily="34" charset="-122"/>
                <a:cs typeface="Petrona Bold" pitchFamily="34" charset="-120"/>
              </a:rPr>
              <a:t>Visualizing the Data</a:t>
            </a:r>
            <a:endParaRPr lang="en-US" sz="2900" dirty="0"/>
          </a:p>
        </p:txBody>
      </p:sp>
      <p:sp>
        <p:nvSpPr>
          <p:cNvPr id="3" name="Text 1"/>
          <p:cNvSpPr/>
          <p:nvPr/>
        </p:nvSpPr>
        <p:spPr>
          <a:xfrm>
            <a:off x="473750" y="1216819"/>
            <a:ext cx="13682901" cy="216575"/>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Visualizations provide a clear picture of score distributions and correlations.</a:t>
            </a:r>
            <a:endParaRPr lang="en-US" sz="1050" dirty="0"/>
          </a:p>
        </p:txBody>
      </p:sp>
      <p:pic>
        <p:nvPicPr>
          <p:cNvPr id="4" name="Image 0" descr="preencoded.png"/>
          <p:cNvPicPr>
            <a:picLocks noChangeAspect="1"/>
          </p:cNvPicPr>
          <p:nvPr/>
        </p:nvPicPr>
        <p:blipFill>
          <a:blip r:embed="rId3"/>
          <a:stretch>
            <a:fillRect/>
          </a:stretch>
        </p:blipFill>
        <p:spPr>
          <a:xfrm>
            <a:off x="473750" y="1737955"/>
            <a:ext cx="3081338" cy="2482572"/>
          </a:xfrm>
          <a:prstGeom prst="rect">
            <a:avLst/>
          </a:prstGeom>
        </p:spPr>
      </p:pic>
      <p:sp>
        <p:nvSpPr>
          <p:cNvPr id="5" name="Text 2"/>
          <p:cNvSpPr/>
          <p:nvPr/>
        </p:nvSpPr>
        <p:spPr>
          <a:xfrm>
            <a:off x="473750" y="4372808"/>
            <a:ext cx="5555218" cy="216575"/>
          </a:xfrm>
          <a:prstGeom prst="rect">
            <a:avLst/>
          </a:prstGeom>
          <a:noFill/>
          <a:ln/>
        </p:spPr>
        <p:txBody>
          <a:bodyPr wrap="none" lIns="0" tIns="0" rIns="0" bIns="0" rtlCol="0" anchor="t"/>
          <a:lstStyle/>
          <a:p>
            <a:pPr marL="0" indent="0" algn="l">
              <a:lnSpc>
                <a:spcPts val="1700"/>
              </a:lnSpc>
              <a:buNone/>
            </a:pPr>
            <a:endParaRPr lang="en-US" sz="1050" dirty="0"/>
          </a:p>
        </p:txBody>
      </p:sp>
      <p:sp>
        <p:nvSpPr>
          <p:cNvPr id="6" name="Text 3"/>
          <p:cNvSpPr/>
          <p:nvPr/>
        </p:nvSpPr>
        <p:spPr>
          <a:xfrm>
            <a:off x="6366867" y="1707475"/>
            <a:ext cx="7797284" cy="216575"/>
          </a:xfrm>
          <a:prstGeom prst="rect">
            <a:avLst/>
          </a:prstGeom>
          <a:noFill/>
          <a:ln/>
        </p:spPr>
        <p:txBody>
          <a:bodyPr wrap="none" lIns="0" tIns="0" rIns="0" bIns="0" rtlCol="0" anchor="t"/>
          <a:lstStyle/>
          <a:p>
            <a:pPr marL="0" indent="0" algn="l">
              <a:lnSpc>
                <a:spcPts val="1700"/>
              </a:lnSpc>
              <a:buNone/>
            </a:pPr>
            <a:endParaRPr lang="en-US" sz="1050" dirty="0"/>
          </a:p>
        </p:txBody>
      </p:sp>
      <p:sp>
        <p:nvSpPr>
          <p:cNvPr id="7" name="Text 4"/>
          <p:cNvSpPr/>
          <p:nvPr/>
        </p:nvSpPr>
        <p:spPr>
          <a:xfrm>
            <a:off x="6366867" y="2059424"/>
            <a:ext cx="2233851" cy="279202"/>
          </a:xfrm>
          <a:prstGeom prst="rect">
            <a:avLst/>
          </a:prstGeom>
          <a:noFill/>
          <a:ln/>
        </p:spPr>
        <p:txBody>
          <a:bodyPr wrap="none" lIns="0" tIns="0" rIns="0" bIns="0" rtlCol="0" anchor="t"/>
          <a:lstStyle/>
          <a:p>
            <a:pPr marL="0" indent="0" algn="l">
              <a:lnSpc>
                <a:spcPts val="2150"/>
              </a:lnSpc>
              <a:buNone/>
            </a:pPr>
            <a:r>
              <a:rPr lang="en-US" sz="1750" b="1" dirty="0">
                <a:solidFill>
                  <a:srgbClr val="F95F88"/>
                </a:solidFill>
                <a:latin typeface="Petrona Bold" pitchFamily="34" charset="0"/>
                <a:ea typeface="Petrona Bold" pitchFamily="34" charset="-122"/>
                <a:cs typeface="Petrona Bold" pitchFamily="34" charset="-120"/>
              </a:rPr>
              <a:t>What It Shows</a:t>
            </a:r>
            <a:endParaRPr lang="en-US" sz="1750" dirty="0"/>
          </a:p>
        </p:txBody>
      </p:sp>
      <p:sp>
        <p:nvSpPr>
          <p:cNvPr id="8" name="Text 5"/>
          <p:cNvSpPr/>
          <p:nvPr/>
        </p:nvSpPr>
        <p:spPr>
          <a:xfrm>
            <a:off x="6366867" y="2474000"/>
            <a:ext cx="7797284" cy="216575"/>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This bar chart displays the </a:t>
            </a:r>
            <a:r>
              <a:rPr lang="en-US" sz="1050" b="1" dirty="0">
                <a:solidFill>
                  <a:srgbClr val="272525"/>
                </a:solidFill>
                <a:latin typeface="Inter" pitchFamily="34" charset="0"/>
                <a:ea typeface="Inter" pitchFamily="34" charset="-122"/>
                <a:cs typeface="Inter" pitchFamily="34" charset="-120"/>
              </a:rPr>
              <a:t>mean (average) math scores</a:t>
            </a:r>
            <a:r>
              <a:rPr lang="en-US" sz="1050" dirty="0">
                <a:solidFill>
                  <a:srgbClr val="272525"/>
                </a:solidFill>
                <a:latin typeface="Inter" pitchFamily="34" charset="0"/>
                <a:ea typeface="Inter" pitchFamily="34" charset="-122"/>
                <a:cs typeface="Inter" pitchFamily="34" charset="-120"/>
              </a:rPr>
              <a:t> for two groups:</a:t>
            </a:r>
            <a:endParaRPr lang="en-US" sz="1050" dirty="0"/>
          </a:p>
        </p:txBody>
      </p:sp>
      <p:sp>
        <p:nvSpPr>
          <p:cNvPr id="9" name="Text 6"/>
          <p:cNvSpPr/>
          <p:nvPr/>
        </p:nvSpPr>
        <p:spPr>
          <a:xfrm>
            <a:off x="6366867" y="2812375"/>
            <a:ext cx="7797284" cy="216575"/>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Digital group</a:t>
            </a:r>
            <a:r>
              <a:rPr lang="en-US" sz="1050" dirty="0">
                <a:solidFill>
                  <a:srgbClr val="272525"/>
                </a:solidFill>
                <a:latin typeface="Inter" pitchFamily="34" charset="0"/>
                <a:ea typeface="Inter" pitchFamily="34" charset="-122"/>
                <a:cs typeface="Inter" pitchFamily="34" charset="-120"/>
              </a:rPr>
              <a:t>: Mean = 80.9 (blue bar)</a:t>
            </a:r>
            <a:endParaRPr lang="en-US" sz="1050" dirty="0"/>
          </a:p>
        </p:txBody>
      </p:sp>
      <p:sp>
        <p:nvSpPr>
          <p:cNvPr id="10" name="Text 7"/>
          <p:cNvSpPr/>
          <p:nvPr/>
        </p:nvSpPr>
        <p:spPr>
          <a:xfrm>
            <a:off x="6366867" y="3076218"/>
            <a:ext cx="7797284" cy="216575"/>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Conventional group</a:t>
            </a:r>
            <a:r>
              <a:rPr lang="en-US" sz="1050" dirty="0">
                <a:solidFill>
                  <a:srgbClr val="272525"/>
                </a:solidFill>
                <a:latin typeface="Inter" pitchFamily="34" charset="0"/>
                <a:ea typeface="Inter" pitchFamily="34" charset="-122"/>
                <a:cs typeface="Inter" pitchFamily="34" charset="-120"/>
              </a:rPr>
              <a:t>: Mean = 74.1 (orange bar)</a:t>
            </a:r>
            <a:endParaRPr lang="en-US" sz="1050" dirty="0"/>
          </a:p>
        </p:txBody>
      </p:sp>
      <p:sp>
        <p:nvSpPr>
          <p:cNvPr id="11" name="Text 8"/>
          <p:cNvSpPr/>
          <p:nvPr/>
        </p:nvSpPr>
        <p:spPr>
          <a:xfrm>
            <a:off x="6366867" y="3428167"/>
            <a:ext cx="2233851" cy="279202"/>
          </a:xfrm>
          <a:prstGeom prst="rect">
            <a:avLst/>
          </a:prstGeom>
          <a:noFill/>
          <a:ln/>
        </p:spPr>
        <p:txBody>
          <a:bodyPr wrap="none" lIns="0" tIns="0" rIns="0" bIns="0" rtlCol="0" anchor="t"/>
          <a:lstStyle/>
          <a:p>
            <a:pPr marL="0" indent="0" algn="l">
              <a:lnSpc>
                <a:spcPts val="2150"/>
              </a:lnSpc>
              <a:buNone/>
            </a:pPr>
            <a:r>
              <a:rPr lang="en-US" sz="1750" b="1" dirty="0">
                <a:solidFill>
                  <a:srgbClr val="F95F88"/>
                </a:solidFill>
                <a:latin typeface="Petrona Bold" pitchFamily="34" charset="0"/>
                <a:ea typeface="Petrona Bold" pitchFamily="34" charset="-122"/>
                <a:cs typeface="Petrona Bold" pitchFamily="34" charset="-120"/>
              </a:rPr>
              <a:t>Key Features</a:t>
            </a:r>
            <a:endParaRPr lang="en-US" sz="1750" dirty="0"/>
          </a:p>
        </p:txBody>
      </p:sp>
      <p:sp>
        <p:nvSpPr>
          <p:cNvPr id="12" name="Text 9"/>
          <p:cNvSpPr/>
          <p:nvPr/>
        </p:nvSpPr>
        <p:spPr>
          <a:xfrm>
            <a:off x="6366867" y="3842742"/>
            <a:ext cx="7797284" cy="433149"/>
          </a:xfrm>
          <a:prstGeom prst="rect">
            <a:avLst/>
          </a:prstGeom>
          <a:noFill/>
          <a:ln/>
        </p:spPr>
        <p:txBody>
          <a:bodyPr wrap="square" lIns="0" tIns="0" rIns="0" bIns="0" rtlCol="0" anchor="t"/>
          <a:lstStyle/>
          <a:p>
            <a:pPr marL="0" indent="0" algn="l">
              <a:lnSpc>
                <a:spcPts val="1700"/>
              </a:lnSpc>
              <a:buNone/>
            </a:pPr>
            <a:r>
              <a:rPr lang="en-US" sz="1050" b="1" dirty="0">
                <a:solidFill>
                  <a:srgbClr val="272525"/>
                </a:solidFill>
                <a:latin typeface="Inter" pitchFamily="34" charset="0"/>
                <a:ea typeface="Inter" pitchFamily="34" charset="-122"/>
                <a:cs typeface="Inter" pitchFamily="34" charset="-120"/>
              </a:rPr>
              <a:t>Error Bars (± SD)</a:t>
            </a:r>
            <a:r>
              <a:rPr lang="en-US" sz="1050" dirty="0">
                <a:solidFill>
                  <a:srgbClr val="272525"/>
                </a:solidFill>
                <a:latin typeface="Inter" pitchFamily="34" charset="0"/>
                <a:ea typeface="Inter" pitchFamily="34" charset="-122"/>
                <a:cs typeface="Inter" pitchFamily="34" charset="-120"/>
              </a:rPr>
              <a:t>: The black lines extending from the top of each bar represent the </a:t>
            </a:r>
            <a:r>
              <a:rPr lang="en-US" sz="1050" b="1" dirty="0">
                <a:solidFill>
                  <a:srgbClr val="272525"/>
                </a:solidFill>
                <a:latin typeface="Inter" pitchFamily="34" charset="0"/>
                <a:ea typeface="Inter" pitchFamily="34" charset="-122"/>
                <a:cs typeface="Inter" pitchFamily="34" charset="-120"/>
              </a:rPr>
              <a:t>standard deviation</a:t>
            </a:r>
            <a:r>
              <a:rPr lang="en-US" sz="1050" dirty="0">
                <a:solidFill>
                  <a:srgbClr val="272525"/>
                </a:solidFill>
                <a:latin typeface="Inter" pitchFamily="34" charset="0"/>
                <a:ea typeface="Inter" pitchFamily="34" charset="-122"/>
                <a:cs typeface="Inter" pitchFamily="34" charset="-120"/>
              </a:rPr>
              <a:t>, which shows how spread out the scores are:</a:t>
            </a:r>
            <a:endParaRPr lang="en-US" sz="1050" dirty="0"/>
          </a:p>
        </p:txBody>
      </p:sp>
      <p:sp>
        <p:nvSpPr>
          <p:cNvPr id="13" name="Text 10"/>
          <p:cNvSpPr/>
          <p:nvPr/>
        </p:nvSpPr>
        <p:spPr>
          <a:xfrm>
            <a:off x="6366867" y="4397693"/>
            <a:ext cx="7797284" cy="216575"/>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Digital group</a:t>
            </a:r>
            <a:r>
              <a:rPr lang="en-US" sz="1050" dirty="0">
                <a:solidFill>
                  <a:srgbClr val="272525"/>
                </a:solidFill>
                <a:latin typeface="Inter" pitchFamily="34" charset="0"/>
                <a:ea typeface="Inter" pitchFamily="34" charset="-122"/>
                <a:cs typeface="Inter" pitchFamily="34" charset="-120"/>
              </a:rPr>
              <a:t>: Larger error bar = greater variability in student scores</a:t>
            </a:r>
            <a:endParaRPr lang="en-US" sz="1050" dirty="0"/>
          </a:p>
        </p:txBody>
      </p:sp>
      <p:sp>
        <p:nvSpPr>
          <p:cNvPr id="14" name="Text 11"/>
          <p:cNvSpPr/>
          <p:nvPr/>
        </p:nvSpPr>
        <p:spPr>
          <a:xfrm>
            <a:off x="6366867" y="4661535"/>
            <a:ext cx="7797284" cy="216575"/>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Conventional group</a:t>
            </a:r>
            <a:r>
              <a:rPr lang="en-US" sz="1050" dirty="0">
                <a:solidFill>
                  <a:srgbClr val="272525"/>
                </a:solidFill>
                <a:latin typeface="Inter" pitchFamily="34" charset="0"/>
                <a:ea typeface="Inter" pitchFamily="34" charset="-122"/>
                <a:cs typeface="Inter" pitchFamily="34" charset="-120"/>
              </a:rPr>
              <a:t>: Smaller error bar = more consistent scores among students</a:t>
            </a:r>
            <a:endParaRPr lang="en-US" sz="1050" dirty="0"/>
          </a:p>
        </p:txBody>
      </p:sp>
      <p:sp>
        <p:nvSpPr>
          <p:cNvPr id="15" name="Text 12"/>
          <p:cNvSpPr/>
          <p:nvPr/>
        </p:nvSpPr>
        <p:spPr>
          <a:xfrm>
            <a:off x="6366867" y="5013484"/>
            <a:ext cx="2233851" cy="279202"/>
          </a:xfrm>
          <a:prstGeom prst="rect">
            <a:avLst/>
          </a:prstGeom>
          <a:noFill/>
          <a:ln/>
        </p:spPr>
        <p:txBody>
          <a:bodyPr wrap="none" lIns="0" tIns="0" rIns="0" bIns="0" rtlCol="0" anchor="t"/>
          <a:lstStyle/>
          <a:p>
            <a:pPr marL="0" indent="0" algn="l">
              <a:lnSpc>
                <a:spcPts val="2150"/>
              </a:lnSpc>
              <a:buNone/>
            </a:pPr>
            <a:r>
              <a:rPr lang="en-US" sz="1750" b="1" dirty="0">
                <a:solidFill>
                  <a:srgbClr val="F95F88"/>
                </a:solidFill>
                <a:latin typeface="Petrona Bold" pitchFamily="34" charset="0"/>
                <a:ea typeface="Petrona Bold" pitchFamily="34" charset="-122"/>
                <a:cs typeface="Petrona Bold" pitchFamily="34" charset="-120"/>
              </a:rPr>
              <a:t>What This Means</a:t>
            </a:r>
            <a:endParaRPr lang="en-US" sz="1750" dirty="0"/>
          </a:p>
        </p:txBody>
      </p:sp>
      <p:sp>
        <p:nvSpPr>
          <p:cNvPr id="16" name="Text 13"/>
          <p:cNvSpPr/>
          <p:nvPr/>
        </p:nvSpPr>
        <p:spPr>
          <a:xfrm>
            <a:off x="6366867" y="5428059"/>
            <a:ext cx="7797284" cy="216575"/>
          </a:xfrm>
          <a:prstGeom prst="rect">
            <a:avLst/>
          </a:prstGeom>
          <a:noFill/>
          <a:ln/>
        </p:spPr>
        <p:txBody>
          <a:bodyPr wrap="none" lIns="0" tIns="0" rIns="0" bIns="0" rtlCol="0" anchor="t"/>
          <a:lstStyle/>
          <a:p>
            <a:pPr marL="342900" indent="-342900" algn="l">
              <a:lnSpc>
                <a:spcPts val="1700"/>
              </a:lnSpc>
              <a:buSzPct val="100000"/>
              <a:buFont typeface="+mj-lt"/>
              <a:buAutoNum type="arabicPeriod"/>
            </a:pPr>
            <a:r>
              <a:rPr lang="en-US" sz="1050" b="1" dirty="0">
                <a:solidFill>
                  <a:srgbClr val="272525"/>
                </a:solidFill>
                <a:latin typeface="Inter" pitchFamily="34" charset="0"/>
                <a:ea typeface="Inter" pitchFamily="34" charset="-122"/>
                <a:cs typeface="Inter" pitchFamily="34" charset="-120"/>
              </a:rPr>
              <a:t>Digital learning wins on average</a:t>
            </a:r>
            <a:r>
              <a:rPr lang="en-US" sz="1050" dirty="0">
                <a:solidFill>
                  <a:srgbClr val="272525"/>
                </a:solidFill>
                <a:latin typeface="Inter" pitchFamily="34" charset="0"/>
                <a:ea typeface="Inter" pitchFamily="34" charset="-122"/>
                <a:cs typeface="Inter" pitchFamily="34" charset="-120"/>
              </a:rPr>
              <a:t>: Students in the digital group scored about </a:t>
            </a:r>
            <a:r>
              <a:rPr lang="en-US" sz="1050" b="1" dirty="0">
                <a:solidFill>
                  <a:srgbClr val="272525"/>
                </a:solidFill>
                <a:latin typeface="Inter" pitchFamily="34" charset="0"/>
                <a:ea typeface="Inter" pitchFamily="34" charset="-122"/>
                <a:cs typeface="Inter" pitchFamily="34" charset="-120"/>
              </a:rPr>
              <a:t>6.8 points higher</a:t>
            </a:r>
            <a:r>
              <a:rPr lang="en-US" sz="1050" dirty="0">
                <a:solidFill>
                  <a:srgbClr val="272525"/>
                </a:solidFill>
                <a:latin typeface="Inter" pitchFamily="34" charset="0"/>
                <a:ea typeface="Inter" pitchFamily="34" charset="-122"/>
                <a:cs typeface="Inter" pitchFamily="34" charset="-120"/>
              </a:rPr>
              <a:t> (80.9 vs 74.1)</a:t>
            </a:r>
            <a:endParaRPr lang="en-US" sz="1050" dirty="0"/>
          </a:p>
        </p:txBody>
      </p:sp>
      <p:sp>
        <p:nvSpPr>
          <p:cNvPr id="17" name="Text 14"/>
          <p:cNvSpPr/>
          <p:nvPr/>
        </p:nvSpPr>
        <p:spPr>
          <a:xfrm>
            <a:off x="6366867" y="5691902"/>
            <a:ext cx="7797284" cy="216575"/>
          </a:xfrm>
          <a:prstGeom prst="rect">
            <a:avLst/>
          </a:prstGeom>
          <a:noFill/>
          <a:ln/>
        </p:spPr>
        <p:txBody>
          <a:bodyPr wrap="none" lIns="0" tIns="0" rIns="0" bIns="0" rtlCol="0" anchor="t"/>
          <a:lstStyle/>
          <a:p>
            <a:pPr marL="342900" indent="-342900" algn="l">
              <a:lnSpc>
                <a:spcPts val="1700"/>
              </a:lnSpc>
              <a:buSzPct val="100000"/>
              <a:buFont typeface="+mj-lt"/>
              <a:buAutoNum type="arabicPeriod" startAt="2"/>
            </a:pPr>
            <a:r>
              <a:rPr lang="en-US" sz="1050" b="1" dirty="0">
                <a:solidFill>
                  <a:srgbClr val="272525"/>
                </a:solidFill>
                <a:latin typeface="Inter" pitchFamily="34" charset="0"/>
                <a:ea typeface="Inter" pitchFamily="34" charset="-122"/>
                <a:cs typeface="Inter" pitchFamily="34" charset="-120"/>
              </a:rPr>
              <a:t>But with more variability</a:t>
            </a:r>
            <a:r>
              <a:rPr lang="en-US" sz="1050" dirty="0">
                <a:solidFill>
                  <a:srgbClr val="272525"/>
                </a:solidFill>
                <a:latin typeface="Inter" pitchFamily="34" charset="0"/>
                <a:ea typeface="Inter" pitchFamily="34" charset="-122"/>
                <a:cs typeface="Inter" pitchFamily="34" charset="-120"/>
              </a:rPr>
              <a:t>: The digital group's larger standard deviation means:</a:t>
            </a:r>
            <a:endParaRPr lang="en-US" sz="1050" dirty="0"/>
          </a:p>
        </p:txBody>
      </p:sp>
      <p:sp>
        <p:nvSpPr>
          <p:cNvPr id="18" name="Text 15"/>
          <p:cNvSpPr/>
          <p:nvPr/>
        </p:nvSpPr>
        <p:spPr>
          <a:xfrm>
            <a:off x="6366867" y="5955744"/>
            <a:ext cx="7797284" cy="216575"/>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Some students did exceptionally well</a:t>
            </a:r>
            <a:endParaRPr lang="en-US" sz="1050" dirty="0"/>
          </a:p>
        </p:txBody>
      </p:sp>
      <p:sp>
        <p:nvSpPr>
          <p:cNvPr id="19" name="Text 16"/>
          <p:cNvSpPr/>
          <p:nvPr/>
        </p:nvSpPr>
        <p:spPr>
          <a:xfrm>
            <a:off x="6366867" y="6219587"/>
            <a:ext cx="7797284" cy="216575"/>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Some students struggled more</a:t>
            </a:r>
            <a:endParaRPr lang="en-US" sz="1050" dirty="0"/>
          </a:p>
        </p:txBody>
      </p:sp>
      <p:sp>
        <p:nvSpPr>
          <p:cNvPr id="20" name="Text 17"/>
          <p:cNvSpPr/>
          <p:nvPr/>
        </p:nvSpPr>
        <p:spPr>
          <a:xfrm>
            <a:off x="6366867" y="6483429"/>
            <a:ext cx="7797284" cy="216575"/>
          </a:xfrm>
          <a:prstGeom prst="rect">
            <a:avLst/>
          </a:prstGeom>
          <a:noFill/>
          <a:ln/>
        </p:spPr>
        <p:txBody>
          <a:bodyPr wrap="none" lIns="0" tIns="0" rIns="0" bIns="0" rtlCol="0" anchor="t"/>
          <a:lstStyle/>
          <a:p>
            <a:pPr marL="685800" lvl="1" indent="-342900" algn="l">
              <a:lnSpc>
                <a:spcPts val="1700"/>
              </a:lnSpc>
              <a:buSzPct val="100000"/>
              <a:buChar char="•"/>
            </a:pPr>
            <a:r>
              <a:rPr lang="en-US" sz="1050" dirty="0">
                <a:solidFill>
                  <a:srgbClr val="272525"/>
                </a:solidFill>
                <a:latin typeface="Inter" pitchFamily="34" charset="0"/>
                <a:ea typeface="Inter" pitchFamily="34" charset="-122"/>
                <a:cs typeface="Inter" pitchFamily="34" charset="-120"/>
              </a:rPr>
              <a:t>Overall, there's a wider range of outcomes</a:t>
            </a:r>
            <a:endParaRPr lang="en-US" sz="1050" dirty="0"/>
          </a:p>
        </p:txBody>
      </p:sp>
      <p:sp>
        <p:nvSpPr>
          <p:cNvPr id="21" name="Text 18"/>
          <p:cNvSpPr/>
          <p:nvPr/>
        </p:nvSpPr>
        <p:spPr>
          <a:xfrm>
            <a:off x="6366867" y="6747272"/>
            <a:ext cx="7797284" cy="216575"/>
          </a:xfrm>
          <a:prstGeom prst="rect">
            <a:avLst/>
          </a:prstGeom>
          <a:noFill/>
          <a:ln/>
        </p:spPr>
        <p:txBody>
          <a:bodyPr wrap="none" lIns="0" tIns="0" rIns="0" bIns="0" rtlCol="0" anchor="t"/>
          <a:lstStyle/>
          <a:p>
            <a:pPr marL="342900" indent="-342900" algn="l">
              <a:lnSpc>
                <a:spcPts val="1700"/>
              </a:lnSpc>
              <a:buSzPct val="100000"/>
              <a:buFont typeface="+mj-lt"/>
              <a:buAutoNum type="arabicPeriod" startAt="3"/>
            </a:pPr>
            <a:r>
              <a:rPr lang="en-US" sz="1050" b="1" dirty="0">
                <a:solidFill>
                  <a:srgbClr val="272525"/>
                </a:solidFill>
                <a:latin typeface="Inter" pitchFamily="34" charset="0"/>
                <a:ea typeface="Inter" pitchFamily="34" charset="-122"/>
                <a:cs typeface="Inter" pitchFamily="34" charset="-120"/>
              </a:rPr>
              <a:t>Conventional learning is more consistent</a:t>
            </a:r>
            <a:r>
              <a:rPr lang="en-US" sz="1050" dirty="0">
                <a:solidFill>
                  <a:srgbClr val="272525"/>
                </a:solidFill>
                <a:latin typeface="Inter" pitchFamily="34" charset="0"/>
                <a:ea typeface="Inter" pitchFamily="34" charset="-122"/>
                <a:cs typeface="Inter" pitchFamily="34" charset="-120"/>
              </a:rPr>
              <a:t>: Students' scores clustered more tightly around the mean</a:t>
            </a:r>
            <a:endParaRPr lang="en-US" sz="1050" dirty="0"/>
          </a:p>
        </p:txBody>
      </p:sp>
      <p:sp>
        <p:nvSpPr>
          <p:cNvPr id="22" name="Text 19"/>
          <p:cNvSpPr/>
          <p:nvPr/>
        </p:nvSpPr>
        <p:spPr>
          <a:xfrm>
            <a:off x="473750" y="7163395"/>
            <a:ext cx="13682901" cy="216575"/>
          </a:xfrm>
          <a:prstGeom prst="rect">
            <a:avLst/>
          </a:prstGeom>
          <a:noFill/>
          <a:ln/>
        </p:spPr>
        <p:txBody>
          <a:bodyPr wrap="none" lIns="0" tIns="0" rIns="0" bIns="0" rtlCol="0" anchor="t"/>
          <a:lstStyle/>
          <a:p>
            <a:pPr marL="0" indent="0" algn="l">
              <a:lnSpc>
                <a:spcPts val="1700"/>
              </a:lnSpc>
              <a:buNone/>
            </a:pPr>
            <a:endParaRPr lang="en-US" sz="1050" dirty="0"/>
          </a:p>
        </p:txBody>
      </p:sp>
      <p:sp>
        <p:nvSpPr>
          <p:cNvPr id="23" name="Text 20"/>
          <p:cNvSpPr/>
          <p:nvPr/>
        </p:nvSpPr>
        <p:spPr>
          <a:xfrm>
            <a:off x="473750" y="7532251"/>
            <a:ext cx="13682901" cy="216575"/>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These charts illustrate the positive impact of digital learning on math scores and the relationship with attendance.</a:t>
            </a:r>
            <a:endParaRPr lang="en-US" sz="1050" dirty="0"/>
          </a:p>
        </p:txBody>
      </p:sp>
      <p:sp>
        <p:nvSpPr>
          <p:cNvPr id="24" name="Rectangle 23"/>
          <p:cNvSpPr/>
          <p:nvPr/>
        </p:nvSpPr>
        <p:spPr>
          <a:xfrm>
            <a:off x="12630150" y="7731917"/>
            <a:ext cx="2000250" cy="502920"/>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p:cNvSpPr txBox="1"/>
          <p:nvPr/>
        </p:nvSpPr>
        <p:spPr>
          <a:xfrm>
            <a:off x="13236536" y="7822406"/>
            <a:ext cx="1520190" cy="369332"/>
          </a:xfrm>
          <a:prstGeom prst="rect">
            <a:avLst/>
          </a:prstGeom>
          <a:noFill/>
        </p:spPr>
        <p:txBody>
          <a:bodyPr wrap="square" rtlCol="0">
            <a:spAutoFit/>
          </a:bodyPr>
          <a:lstStyle/>
          <a:p>
            <a:r>
              <a:rPr lang="en-US" dirty="0" smtClean="0"/>
              <a:t>G - 21</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1250</Words>
  <Application>Microsoft Office PowerPoint</Application>
  <PresentationFormat>Custom</PresentationFormat>
  <Paragraphs>169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Petrona Light</vt:lpstr>
      <vt:lpstr>Arial</vt:lpstr>
      <vt:lpstr>Petrona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DELL</cp:lastModifiedBy>
  <cp:revision>2</cp:revision>
  <dcterms:created xsi:type="dcterms:W3CDTF">2025-12-06T12:15:31Z</dcterms:created>
  <dcterms:modified xsi:type="dcterms:W3CDTF">2025-12-07T09:06:48Z</dcterms:modified>
</cp:coreProperties>
</file>